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1" r:id="rId3"/>
    <p:sldId id="260" r:id="rId4"/>
    <p:sldId id="258" r:id="rId5"/>
    <p:sldId id="259" r:id="rId6"/>
    <p:sldId id="274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3" r:id="rId15"/>
    <p:sldId id="269" r:id="rId16"/>
    <p:sldId id="270" r:id="rId17"/>
    <p:sldId id="272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63" d="100"/>
          <a:sy n="163" d="100"/>
        </p:scale>
        <p:origin x="150" y="1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664D29-A23A-656F-E772-AC1E8EBA63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E817BF1-E807-B9A5-6D9A-E5850BB879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48BCCD-7CE0-D8E3-EC76-7873F4E63D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25D42-1A0F-4202-AA27-C00987CEAFFA}" type="datetimeFigureOut">
              <a:rPr lang="en-US" smtClean="0"/>
              <a:t>4/20/2024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79378F-6722-BEBC-BAF3-478B908B9C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41E8CD-C298-3E01-A161-831EE4EDB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E3811-1B87-4DE5-B210-610936DA8A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6644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AE5B06-0AA1-4D46-4701-21B772DD0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16ECA15-9ADF-9F41-968D-A9C298CEC6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16D920-EECC-5C8A-40EE-25756B0D2F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25D42-1A0F-4202-AA27-C00987CEAFFA}" type="datetimeFigureOut">
              <a:rPr lang="en-US" smtClean="0"/>
              <a:t>4/20/2024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76E13C-3C3E-69C2-AA6E-A8D08466AC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277C74-14BC-6DE1-286B-6036529CB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E3811-1B87-4DE5-B210-610936DA8A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9312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68DF15D-0314-3A57-5D1C-0398C48A85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E28C37-75B6-3589-BA12-B1ABC19455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F7B8C6-5012-4D18-227E-622C1FA046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25D42-1A0F-4202-AA27-C00987CEAFFA}" type="datetimeFigureOut">
              <a:rPr lang="en-US" smtClean="0"/>
              <a:t>4/20/2024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BDAB7-7C46-0DB7-3677-A35CF6D491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E3E7F7-4439-2F2B-F69C-FEA79D34E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E3811-1B87-4DE5-B210-610936DA8A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11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6D7B93-36BC-7DF3-E62F-A2BD42CA2F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2066E0-1A3D-2E1C-9253-E5B0488E29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D075B-C2D2-67A8-0816-C541985D0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25D42-1A0F-4202-AA27-C00987CEAFFA}" type="datetimeFigureOut">
              <a:rPr lang="en-US" smtClean="0"/>
              <a:t>4/20/2024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510253-75C0-DD70-AB7D-C8B5FC2F4B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29EA19-21C3-D3E1-EF1D-F6A2B5F24D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E3811-1B87-4DE5-B210-610936DA8A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5810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4C7C97-0EEF-5FF7-9803-82219CD83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7F7443-9A48-4E33-6D1F-ED63A87D3D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E2EE66-5189-807C-9F24-DCDF65B679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25D42-1A0F-4202-AA27-C00987CEAFFA}" type="datetimeFigureOut">
              <a:rPr lang="en-US" smtClean="0"/>
              <a:t>4/20/2024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AD4EB4-4B46-E71C-9E8F-C80E067012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B19583-B6FB-EFC2-60E0-BCB06731BF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E3811-1B87-4DE5-B210-610936DA8A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413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136BF6-1186-491F-95AD-2EF30EE2F7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C1B0F1-5A84-3B51-D8CE-CDC00DA375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E4CF58-888C-FE6C-DF0F-1971C7A0E0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BDB220-DA38-7DCE-C726-BE8A2F6D11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25D42-1A0F-4202-AA27-C00987CEAFFA}" type="datetimeFigureOut">
              <a:rPr lang="en-US" smtClean="0"/>
              <a:t>4/20/2024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3437FB-A6CE-A12B-8611-00EB287698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81EE13-2C12-0CB5-C4F4-69F56CA38F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E3811-1B87-4DE5-B210-610936DA8A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8153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4DC951-41D1-93A1-A704-151AA71C1D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BFC924-E3FA-3027-B140-3C64356DBD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FA4A03-5986-5BF2-5B3A-6F31E64AB2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F698FF7-8A5F-124B-DD0E-549B67BB641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6DFCCCD-9883-62B6-8BF3-E871D1E475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9BFBE85-E17F-BE89-4E5F-61E077DF38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25D42-1A0F-4202-AA27-C00987CEAFFA}" type="datetimeFigureOut">
              <a:rPr lang="en-US" smtClean="0"/>
              <a:t>4/20/2024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1EBE5B4-F4BA-A1F9-DA3C-D9F9F9F835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B8E80F5-A16D-EC4E-8FED-13F5F1F55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E3811-1B87-4DE5-B210-610936DA8A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9949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EB8E38-49E5-0D52-A332-B2EAFC03B5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E4BF15E-467B-7A06-754F-02356851D3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25D42-1A0F-4202-AA27-C00987CEAFFA}" type="datetimeFigureOut">
              <a:rPr lang="en-US" smtClean="0"/>
              <a:t>4/20/2024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741B47-2A62-5F39-E171-4E1815715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5156CE-89C3-99EB-D31B-E0AB72EFC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E3811-1B87-4DE5-B210-610936DA8A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3272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D228918-D2A9-EDA4-35DF-25A3798D7E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25D42-1A0F-4202-AA27-C00987CEAFFA}" type="datetimeFigureOut">
              <a:rPr lang="en-US" smtClean="0"/>
              <a:t>4/20/2024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C667234-E03D-EC83-DAD6-35BA1AA52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7FDA9A-752A-A3A0-A3DF-AE9CC8E61C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E3811-1B87-4DE5-B210-610936DA8A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8555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6341A3-79B6-166B-800D-F679A96152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97A1CB-881C-5914-7A03-1F513A44EF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B0D0FE-7CAF-5279-3BE2-3F833531E6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D72FCF-2C8F-C52A-7DDB-387D271D5C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25D42-1A0F-4202-AA27-C00987CEAFFA}" type="datetimeFigureOut">
              <a:rPr lang="en-US" smtClean="0"/>
              <a:t>4/20/2024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C1E078-7B3B-0CC2-8457-F2A129BA61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C5A09A-A9AA-5B70-B286-9242849D78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E3811-1B87-4DE5-B210-610936DA8A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2540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E5EE68-DA7A-C0AA-3B5C-BD38EDD50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E753906-2860-297F-C8F8-ACB777AE8A3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B68F02-0434-D9EC-6EE3-4AC79214BD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9B6C57-ED8B-B826-4DDB-705101B2EE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25D42-1A0F-4202-AA27-C00987CEAFFA}" type="datetimeFigureOut">
              <a:rPr lang="en-US" smtClean="0"/>
              <a:t>4/20/2024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68E009-5AF3-7B7F-3242-6664D13331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D4986F-D1AA-BAD9-4731-133040E3B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E3811-1B87-4DE5-B210-610936DA8A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2828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30E8224-3F39-6AAC-4974-0D2AA35FA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FBD2BB-740C-9C9B-4647-56A871B4B8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9DFC34-B064-6800-CCBA-2DBEF8F5792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B25D42-1A0F-4202-AA27-C00987CEAFFA}" type="datetimeFigureOut">
              <a:rPr lang="en-US" smtClean="0"/>
              <a:t>4/20/2024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F0E9B3-2142-2052-8D62-6B07D2D736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C7935D-6071-CADC-C098-9F71F0C06E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0E3811-1B87-4DE5-B210-610936DA8A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1888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A7FB061-2566-6930-E8DE-83B3D12BD7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3377" y="3934932"/>
            <a:ext cx="5834045" cy="5164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9F21FE0-F8B6-627C-4A36-E387C11CF2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0873" y="2549456"/>
            <a:ext cx="6939052" cy="621299"/>
          </a:xfrm>
          <a:prstGeom prst="rect">
            <a:avLst/>
          </a:prstGeom>
        </p:spPr>
      </p:pic>
      <p:pic>
        <p:nvPicPr>
          <p:cNvPr id="16" name="Picture 15" descr="A black and white logo&#10;&#10;Description automatically generated">
            <a:extLst>
              <a:ext uri="{FF2B5EF4-FFF2-40B4-BE49-F238E27FC236}">
                <a16:creationId xmlns:a16="http://schemas.microsoft.com/office/drawing/2014/main" id="{2832379C-B902-04CA-76A4-E04F38BB25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047" y="2631262"/>
            <a:ext cx="1078986" cy="107898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ABB3A4A-EE84-4B82-FB41-5E73C3E2B59A}"/>
              </a:ext>
            </a:extLst>
          </p:cNvPr>
          <p:cNvSpPr txBox="1"/>
          <p:nvPr/>
        </p:nvSpPr>
        <p:spPr>
          <a:xfrm>
            <a:off x="847047" y="3750266"/>
            <a:ext cx="1141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dirty="0">
                <a:solidFill>
                  <a:schemeClr val="bg1"/>
                </a:solidFill>
              </a:rPr>
              <a:t>PRESENTS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69491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toy vehicle with four wheels&#10;&#10;Description automatically generated">
            <a:extLst>
              <a:ext uri="{FF2B5EF4-FFF2-40B4-BE49-F238E27FC236}">
                <a16:creationId xmlns:a16="http://schemas.microsoft.com/office/drawing/2014/main" id="{01052C44-6FE0-03CD-0E01-6A94454164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8644748-C4C6-9A2B-1F76-86B2A74214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7451" y="6435930"/>
            <a:ext cx="3083694" cy="22014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CBF3E6F-E320-E5C6-E374-F72A3AA42A90}"/>
              </a:ext>
            </a:extLst>
          </p:cNvPr>
          <p:cNvSpPr txBox="1"/>
          <p:nvPr/>
        </p:nvSpPr>
        <p:spPr>
          <a:xfrm>
            <a:off x="8748951" y="6022074"/>
            <a:ext cx="1950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b="1" dirty="0">
                <a:solidFill>
                  <a:schemeClr val="bg1"/>
                </a:solidFill>
                <a:latin typeface="HelveticaCondensed" panose="020BE200000000000000" pitchFamily="34" charset="0"/>
              </a:rPr>
              <a:t>Vehicles – Remote</a:t>
            </a:r>
            <a:endParaRPr lang="en-US" b="1" dirty="0">
              <a:solidFill>
                <a:schemeClr val="bg1"/>
              </a:solidFill>
              <a:latin typeface="HelveticaCondensed" panose="020BE200000000000000" pitchFamily="34" charset="0"/>
            </a:endParaRPr>
          </a:p>
        </p:txBody>
      </p:sp>
      <p:pic>
        <p:nvPicPr>
          <p:cNvPr id="7" name="Picture 6" descr="A yellow and black machine">
            <a:extLst>
              <a:ext uri="{FF2B5EF4-FFF2-40B4-BE49-F238E27FC236}">
                <a16:creationId xmlns:a16="http://schemas.microsoft.com/office/drawing/2014/main" id="{6CD11791-AC20-7D31-ACA6-9A2D5B0852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2272" y="-162428"/>
            <a:ext cx="3295190" cy="329519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EFDDF70-FDA8-79F7-5E7B-193C67E8207F}"/>
              </a:ext>
            </a:extLst>
          </p:cNvPr>
          <p:cNvSpPr txBox="1"/>
          <p:nvPr/>
        </p:nvSpPr>
        <p:spPr>
          <a:xfrm>
            <a:off x="283483" y="1978600"/>
            <a:ext cx="380108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200" b="0" i="0" dirty="0">
                <a:solidFill>
                  <a:srgbClr val="D1D5DB"/>
                </a:solidFill>
                <a:effectLst/>
                <a:latin typeface="Söhne"/>
              </a:rPr>
              <a:t>Moving away from colony zones complicates survival, so accessing remote areas is challenging. </a:t>
            </a:r>
            <a:endParaRPr lang="tr-TR" sz="1200" b="0" i="0" dirty="0">
              <a:solidFill>
                <a:srgbClr val="D1D5DB"/>
              </a:solidFill>
              <a:effectLst/>
              <a:latin typeface="Söhne"/>
            </a:endParaRPr>
          </a:p>
          <a:p>
            <a:pPr algn="l"/>
            <a:endParaRPr lang="tr-TR" sz="1200" dirty="0">
              <a:solidFill>
                <a:srgbClr val="D1D5DB"/>
              </a:solidFill>
              <a:latin typeface="Söhne"/>
            </a:endParaRPr>
          </a:p>
          <a:p>
            <a:pPr algn="l"/>
            <a:r>
              <a:rPr lang="en-US" sz="1200" b="0" i="0" dirty="0">
                <a:solidFill>
                  <a:srgbClr val="D1D5DB"/>
                </a:solidFill>
                <a:effectLst/>
                <a:latin typeface="Söhne"/>
              </a:rPr>
              <a:t>To explore these distant regions, they can be discovered by remotely scanning with a rover. </a:t>
            </a:r>
            <a:br>
              <a:rPr lang="tr-TR" sz="1200" b="0" i="0" dirty="0">
                <a:solidFill>
                  <a:srgbClr val="D1D5DB"/>
                </a:solidFill>
                <a:effectLst/>
                <a:latin typeface="Söhne"/>
              </a:rPr>
            </a:br>
            <a:br>
              <a:rPr lang="tr-TR" sz="1200" b="0" i="0" dirty="0">
                <a:solidFill>
                  <a:srgbClr val="D1D5DB"/>
                </a:solidFill>
                <a:effectLst/>
                <a:latin typeface="Söhne"/>
              </a:rPr>
            </a:br>
            <a:r>
              <a:rPr lang="en-US" sz="1200" b="0" i="0" dirty="0">
                <a:solidFill>
                  <a:srgbClr val="D1D5DB"/>
                </a:solidFill>
                <a:effectLst/>
                <a:latin typeface="Söhne"/>
              </a:rPr>
              <a:t>(It includes features such as area marking, different vision systems, and field scanning.)</a:t>
            </a:r>
            <a:br>
              <a:rPr lang="tr-TR" sz="1200" b="0" i="0" dirty="0">
                <a:solidFill>
                  <a:srgbClr val="D1D5DB"/>
                </a:solidFill>
                <a:effectLst/>
                <a:latin typeface="Söhne"/>
              </a:rPr>
            </a:br>
            <a:br>
              <a:rPr lang="tr-TR" sz="1200" b="0" i="0" dirty="0">
                <a:solidFill>
                  <a:srgbClr val="D1D5DB"/>
                </a:solidFill>
                <a:effectLst/>
                <a:latin typeface="Söhne"/>
              </a:rPr>
            </a:br>
            <a:r>
              <a:rPr lang="tr-TR" sz="1200" b="0" i="0" dirty="0">
                <a:solidFill>
                  <a:srgbClr val="D1D5DB"/>
                </a:solidFill>
                <a:effectLst/>
                <a:latin typeface="Söhne"/>
              </a:rPr>
              <a:t>Thermal Vision</a:t>
            </a:r>
            <a:br>
              <a:rPr lang="tr-TR" sz="1200" b="0" i="0" dirty="0">
                <a:solidFill>
                  <a:srgbClr val="D1D5DB"/>
                </a:solidFill>
                <a:effectLst/>
                <a:latin typeface="Söhne"/>
              </a:rPr>
            </a:br>
            <a:r>
              <a:rPr lang="tr-TR" sz="1200" b="0" i="0" dirty="0">
                <a:solidFill>
                  <a:srgbClr val="D1D5DB"/>
                </a:solidFill>
                <a:effectLst/>
                <a:latin typeface="Söhne"/>
              </a:rPr>
              <a:t>Night Vision</a:t>
            </a:r>
            <a:br>
              <a:rPr lang="tr-TR" sz="1200" b="0" i="0" dirty="0">
                <a:solidFill>
                  <a:srgbClr val="D1D5DB"/>
                </a:solidFill>
                <a:effectLst/>
                <a:latin typeface="Söhne"/>
              </a:rPr>
            </a:br>
            <a:r>
              <a:rPr lang="tr-TR" sz="1200" b="0" i="0" dirty="0">
                <a:solidFill>
                  <a:srgbClr val="D1D5DB"/>
                </a:solidFill>
                <a:effectLst/>
                <a:latin typeface="Söhne"/>
              </a:rPr>
              <a:t>Mining Dredging Scanner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60505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video game of a vehicle&#10;&#10;Description automatically generated">
            <a:extLst>
              <a:ext uri="{FF2B5EF4-FFF2-40B4-BE49-F238E27FC236}">
                <a16:creationId xmlns:a16="http://schemas.microsoft.com/office/drawing/2014/main" id="{1321617F-86F2-26E0-4152-0DF3DB4897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003490C-FF77-5B05-027B-838E1D7D00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7451" y="6435930"/>
            <a:ext cx="3083694" cy="22014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BB38B7C-F434-1665-0B88-6A2CCFB568CD}"/>
              </a:ext>
            </a:extLst>
          </p:cNvPr>
          <p:cNvSpPr txBox="1"/>
          <p:nvPr/>
        </p:nvSpPr>
        <p:spPr>
          <a:xfrm>
            <a:off x="8748951" y="6022074"/>
            <a:ext cx="23092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b="1" dirty="0">
                <a:solidFill>
                  <a:schemeClr val="bg1"/>
                </a:solidFill>
                <a:latin typeface="HelveticaCondensed" panose="020BE200000000000000" pitchFamily="34" charset="0"/>
              </a:rPr>
              <a:t>Vehicles – Ranger&amp;Kit</a:t>
            </a:r>
            <a:endParaRPr lang="en-US" b="1" dirty="0">
              <a:solidFill>
                <a:schemeClr val="bg1"/>
              </a:solidFill>
              <a:latin typeface="HelveticaCondensed" panose="020BE200000000000000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6A71CC0-12C4-86A5-0F50-286E76496183}"/>
              </a:ext>
            </a:extLst>
          </p:cNvPr>
          <p:cNvSpPr txBox="1"/>
          <p:nvPr/>
        </p:nvSpPr>
        <p:spPr>
          <a:xfrm>
            <a:off x="354372" y="2832506"/>
            <a:ext cx="3801086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200" b="0" i="0" dirty="0">
                <a:solidFill>
                  <a:srgbClr val="D1D5DB"/>
                </a:solidFill>
                <a:effectLst/>
                <a:latin typeface="Söhne"/>
              </a:rPr>
              <a:t>Designed for remote areas, the large guardians feature expanded compartments and all the necessary reservoirs for survival.</a:t>
            </a:r>
            <a:endParaRPr lang="tr-TR" sz="1200" b="0" i="0" dirty="0">
              <a:solidFill>
                <a:srgbClr val="D1D5DB"/>
              </a:solidFill>
              <a:effectLst/>
              <a:latin typeface="Söhne"/>
            </a:endParaRPr>
          </a:p>
          <a:p>
            <a:pPr algn="l"/>
            <a:endParaRPr lang="en-US" sz="1200" b="0" i="0" dirty="0">
              <a:solidFill>
                <a:srgbClr val="D1D5DB"/>
              </a:solidFill>
              <a:effectLst/>
              <a:latin typeface="Söhne"/>
            </a:endParaRPr>
          </a:p>
          <a:p>
            <a:pPr algn="l"/>
            <a:r>
              <a:rPr lang="en-US" sz="1200" b="0" i="0" dirty="0">
                <a:solidFill>
                  <a:srgbClr val="D1D5DB"/>
                </a:solidFill>
                <a:effectLst/>
                <a:latin typeface="Söhne"/>
              </a:rPr>
              <a:t>Embark on a journey, collecting financial assets and valuable minerals in the open world, adjusting resource ratios.</a:t>
            </a:r>
            <a:endParaRPr lang="tr-TR" sz="1200" b="0" i="0" dirty="0">
              <a:solidFill>
                <a:srgbClr val="D1D5DB"/>
              </a:solidFill>
              <a:effectLst/>
              <a:latin typeface="Söhne"/>
            </a:endParaRPr>
          </a:p>
          <a:p>
            <a:pPr algn="l"/>
            <a:endParaRPr lang="en-US" sz="1200" b="0" i="0" dirty="0">
              <a:solidFill>
                <a:srgbClr val="D1D5DB"/>
              </a:solidFill>
              <a:effectLst/>
              <a:latin typeface="Söhne"/>
            </a:endParaRPr>
          </a:p>
          <a:p>
            <a:pPr algn="l"/>
            <a:r>
              <a:rPr lang="en-US" sz="1200" b="0" i="0" dirty="0">
                <a:solidFill>
                  <a:srgbClr val="D1D5DB"/>
                </a:solidFill>
                <a:effectLst/>
                <a:latin typeface="Söhne"/>
              </a:rPr>
              <a:t>Unknown technological components must be discovered to separate resource classes in the game.</a:t>
            </a:r>
          </a:p>
          <a:p>
            <a:pPr algn="l"/>
            <a:endParaRPr lang="tr-TR" sz="1200" b="0" i="0" dirty="0">
              <a:solidFill>
                <a:srgbClr val="D1D5DB"/>
              </a:solidFill>
              <a:effectLst/>
              <a:latin typeface="Söhne"/>
            </a:endParaRPr>
          </a:p>
          <a:p>
            <a:pPr algn="l"/>
            <a:r>
              <a:rPr lang="en-US" sz="1200" b="0" i="0" dirty="0">
                <a:solidFill>
                  <a:srgbClr val="D1D5DB"/>
                </a:solidFill>
                <a:effectLst/>
                <a:latin typeface="Söhne"/>
              </a:rPr>
              <a:t>These tools are tailor-made for this purpose.</a:t>
            </a:r>
          </a:p>
          <a:p>
            <a:pPr algn="l"/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1860C47-1C2E-A7AA-A0F9-0582DED983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19948" y="314826"/>
            <a:ext cx="2517680" cy="251768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B13F550-6E02-BC23-AB13-5D190F6CD7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5559" y="314826"/>
            <a:ext cx="4296174" cy="182985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E5F79E7-DC6D-0F26-1ACE-8C29406B1337}"/>
              </a:ext>
            </a:extLst>
          </p:cNvPr>
          <p:cNvSpPr txBox="1"/>
          <p:nvPr/>
        </p:nvSpPr>
        <p:spPr>
          <a:xfrm>
            <a:off x="415559" y="315802"/>
            <a:ext cx="20456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400" b="1" dirty="0">
                <a:solidFill>
                  <a:schemeClr val="bg1"/>
                </a:solidFill>
                <a:latin typeface="HelveticaCondensed" panose="020BE200000000000000" pitchFamily="34" charset="0"/>
              </a:rPr>
              <a:t>It will be included.</a:t>
            </a:r>
            <a:endParaRPr lang="en-US" sz="1400" b="1" dirty="0">
              <a:solidFill>
                <a:schemeClr val="bg1"/>
              </a:solidFill>
              <a:latin typeface="HelveticaCondensed" panose="020BE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01217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round objects">
            <a:extLst>
              <a:ext uri="{FF2B5EF4-FFF2-40B4-BE49-F238E27FC236}">
                <a16:creationId xmlns:a16="http://schemas.microsoft.com/office/drawing/2014/main" id="{FFE20535-8BF0-58D1-3E37-688D42A2A9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60DAB3D-FCB5-F7A9-BB0A-A576A67118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4943" y="6303975"/>
            <a:ext cx="3083694" cy="22014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654B94E-C188-BC79-30E9-91A7077EAD38}"/>
              </a:ext>
            </a:extLst>
          </p:cNvPr>
          <p:cNvSpPr txBox="1"/>
          <p:nvPr/>
        </p:nvSpPr>
        <p:spPr>
          <a:xfrm>
            <a:off x="8584359" y="5934643"/>
            <a:ext cx="28584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b="1" dirty="0">
                <a:solidFill>
                  <a:schemeClr val="bg1"/>
                </a:solidFill>
                <a:latin typeface="HelveticaCondensed" panose="020BE200000000000000" pitchFamily="34" charset="0"/>
              </a:rPr>
              <a:t>Building Structures/Partition</a:t>
            </a:r>
            <a:endParaRPr lang="en-US" b="1" dirty="0">
              <a:solidFill>
                <a:schemeClr val="bg1"/>
              </a:solidFill>
              <a:latin typeface="HelveticaCondensed" panose="020BE2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F105958-0404-AD9D-F862-BB5DF161A957}"/>
              </a:ext>
            </a:extLst>
          </p:cNvPr>
          <p:cNvSpPr txBox="1"/>
          <p:nvPr/>
        </p:nvSpPr>
        <p:spPr>
          <a:xfrm>
            <a:off x="283483" y="2459504"/>
            <a:ext cx="380108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200" b="0" i="0" dirty="0">
                <a:solidFill>
                  <a:srgbClr val="D1D5DB"/>
                </a:solidFill>
                <a:effectLst/>
                <a:latin typeface="Söhne"/>
              </a:rPr>
              <a:t>The building system consists of primary components. </a:t>
            </a:r>
            <a:endParaRPr lang="tr-TR" sz="1200" dirty="0">
              <a:solidFill>
                <a:srgbClr val="D1D5DB"/>
              </a:solidFill>
              <a:latin typeface="Söhne"/>
            </a:endParaRPr>
          </a:p>
          <a:p>
            <a:pPr algn="l"/>
            <a:r>
              <a:rPr lang="en-US" sz="1200" b="0" i="0" dirty="0">
                <a:solidFill>
                  <a:srgbClr val="D1D5DB"/>
                </a:solidFill>
                <a:effectLst/>
                <a:latin typeface="Söhne"/>
              </a:rPr>
              <a:t>Once the main structures are established, each compartment's structure can be customized individually. The building system is organized in the form of both structures and compartments.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14112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and orange hexagons&#10;&#10;Description automatically generated">
            <a:extLst>
              <a:ext uri="{FF2B5EF4-FFF2-40B4-BE49-F238E27FC236}">
                <a16:creationId xmlns:a16="http://schemas.microsoft.com/office/drawing/2014/main" id="{60B2DC4D-67D6-8384-20A5-2E3D87F51A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EAD5B62-D8B8-9D9B-0199-C1BB7134F1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8945" y="1086198"/>
            <a:ext cx="7920375" cy="447640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460BAFB-A08B-BAE1-0AF6-26F586A99C41}"/>
              </a:ext>
            </a:extLst>
          </p:cNvPr>
          <p:cNvSpPr txBox="1"/>
          <p:nvPr/>
        </p:nvSpPr>
        <p:spPr>
          <a:xfrm>
            <a:off x="257859" y="1843988"/>
            <a:ext cx="3801086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tr-TR" sz="1200" b="0" i="0" dirty="0">
                <a:solidFill>
                  <a:srgbClr val="D1D5DB"/>
                </a:solidFill>
                <a:effectLst/>
                <a:latin typeface="Söhne"/>
              </a:rPr>
              <a:t>Crafting Panel:</a:t>
            </a:r>
            <a:br>
              <a:rPr lang="tr-TR" sz="1200" b="0" i="0" dirty="0">
                <a:solidFill>
                  <a:srgbClr val="D1D5DB"/>
                </a:solidFill>
                <a:effectLst/>
                <a:latin typeface="Söhne"/>
              </a:rPr>
            </a:br>
            <a:br>
              <a:rPr lang="tr-TR" sz="1200" b="0" i="0" dirty="0">
                <a:solidFill>
                  <a:srgbClr val="D1D5DB"/>
                </a:solidFill>
                <a:effectLst/>
                <a:latin typeface="Söhne"/>
              </a:rPr>
            </a:br>
            <a:r>
              <a:rPr lang="en-US" sz="1200" b="0" i="0" dirty="0">
                <a:solidFill>
                  <a:srgbClr val="D1D5DB"/>
                </a:solidFill>
                <a:effectLst/>
                <a:latin typeface="Söhne"/>
              </a:rPr>
              <a:t>Consisting of 3 Layers: Crafting panel</a:t>
            </a:r>
            <a:br>
              <a:rPr lang="tr-TR" sz="1200" b="0" i="0" dirty="0">
                <a:solidFill>
                  <a:srgbClr val="D1D5DB"/>
                </a:solidFill>
                <a:effectLst/>
                <a:latin typeface="Söhne"/>
              </a:rPr>
            </a:br>
            <a:br>
              <a:rPr lang="tr-TR" sz="1200" b="0" i="0" dirty="0">
                <a:solidFill>
                  <a:srgbClr val="D1D5DB"/>
                </a:solidFill>
                <a:effectLst/>
                <a:latin typeface="Söhne"/>
              </a:rPr>
            </a:br>
            <a:r>
              <a:rPr lang="en-US" sz="1200" b="0" i="0" dirty="0">
                <a:solidFill>
                  <a:srgbClr val="D1D5DB"/>
                </a:solidFill>
                <a:effectLst/>
                <a:latin typeface="Söhne"/>
              </a:rPr>
              <a:t>1 Layer: Raw Materials: Excavations obtained from mineral deposits in the game.</a:t>
            </a:r>
            <a:endParaRPr lang="tr-TR" sz="1200" b="0" i="0" dirty="0">
              <a:solidFill>
                <a:srgbClr val="D1D5DB"/>
              </a:solidFill>
              <a:effectLst/>
              <a:latin typeface="Söhne"/>
            </a:endParaRPr>
          </a:p>
          <a:p>
            <a:pPr algn="l"/>
            <a:endParaRPr lang="tr-TR" sz="1200" dirty="0">
              <a:solidFill>
                <a:srgbClr val="D1D5DB"/>
              </a:solidFill>
              <a:latin typeface="Söhne"/>
            </a:endParaRPr>
          </a:p>
          <a:p>
            <a:pPr algn="l"/>
            <a:r>
              <a:rPr lang="en-US" sz="1200" b="0" i="0" dirty="0">
                <a:solidFill>
                  <a:srgbClr val="D1D5DB"/>
                </a:solidFill>
                <a:effectLst/>
                <a:latin typeface="Söhne"/>
              </a:rPr>
              <a:t>2 Layer: Interim Components These components are branched and used in different developments.</a:t>
            </a:r>
            <a:endParaRPr lang="tr-TR" sz="1200" b="0" i="0" dirty="0">
              <a:solidFill>
                <a:srgbClr val="D1D5DB"/>
              </a:solidFill>
              <a:effectLst/>
              <a:latin typeface="Söhne"/>
            </a:endParaRPr>
          </a:p>
          <a:p>
            <a:pPr algn="l"/>
            <a:endParaRPr lang="tr-TR" sz="1200" dirty="0">
              <a:solidFill>
                <a:srgbClr val="D1D5DB"/>
              </a:solidFill>
              <a:latin typeface="Söhne"/>
            </a:endParaRPr>
          </a:p>
          <a:p>
            <a:pPr algn="l"/>
            <a:r>
              <a:rPr lang="en-US" sz="1200" b="0" i="0" dirty="0">
                <a:solidFill>
                  <a:srgbClr val="D1D5DB"/>
                </a:solidFill>
                <a:effectLst/>
                <a:latin typeface="Söhne"/>
              </a:rPr>
              <a:t>3 Layer: Main Components allow us to obtain Product resources by combining them with the other sub-layer.</a:t>
            </a:r>
            <a:endParaRPr lang="tr-TR" sz="1200" b="0" i="0" dirty="0">
              <a:solidFill>
                <a:srgbClr val="D1D5DB"/>
              </a:solidFill>
              <a:effectLst/>
              <a:latin typeface="Söhne"/>
            </a:endParaRPr>
          </a:p>
          <a:p>
            <a:pPr algn="l"/>
            <a:endParaRPr lang="tr-TR" sz="1200" dirty="0">
              <a:solidFill>
                <a:srgbClr val="D1D5DB"/>
              </a:solidFill>
              <a:latin typeface="Söhne"/>
            </a:endParaRPr>
          </a:p>
          <a:p>
            <a:pPr algn="l"/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2744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ack and orange hexagons">
            <a:extLst>
              <a:ext uri="{FF2B5EF4-FFF2-40B4-BE49-F238E27FC236}">
                <a16:creationId xmlns:a16="http://schemas.microsoft.com/office/drawing/2014/main" id="{84DC1F1F-E214-E699-068E-2D53DB1086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 descr="A screenshot of a video game&#10;&#10;Description automatically generated">
            <a:extLst>
              <a:ext uri="{FF2B5EF4-FFF2-40B4-BE49-F238E27FC236}">
                <a16:creationId xmlns:a16="http://schemas.microsoft.com/office/drawing/2014/main" id="{8570D780-28F6-78FC-1174-BD158351DF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6616" y="982110"/>
            <a:ext cx="8700053" cy="489378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2290F49-D845-C2E9-1556-B4D51374A13D}"/>
              </a:ext>
            </a:extLst>
          </p:cNvPr>
          <p:cNvSpPr txBox="1"/>
          <p:nvPr/>
        </p:nvSpPr>
        <p:spPr>
          <a:xfrm>
            <a:off x="724348" y="2166454"/>
            <a:ext cx="2681132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tr-TR" sz="1400" dirty="0">
                <a:solidFill>
                  <a:schemeClr val="bg1"/>
                </a:solidFill>
              </a:rPr>
              <a:t>//Main Crafting Panel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050A096-06A5-D762-C9BB-CF75E50084AF}"/>
              </a:ext>
            </a:extLst>
          </p:cNvPr>
          <p:cNvSpPr txBox="1"/>
          <p:nvPr/>
        </p:nvSpPr>
        <p:spPr>
          <a:xfrm>
            <a:off x="-226588" y="2896022"/>
            <a:ext cx="2681132" cy="156966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tr-TR" sz="1200" dirty="0">
                <a:solidFill>
                  <a:schemeClr val="bg1"/>
                </a:solidFill>
              </a:rPr>
              <a:t>*Raw Material </a:t>
            </a:r>
            <a:br>
              <a:rPr lang="tr-TR" sz="1200" dirty="0">
                <a:solidFill>
                  <a:schemeClr val="bg1"/>
                </a:solidFill>
              </a:rPr>
            </a:br>
            <a:r>
              <a:rPr lang="tr-TR" sz="1200" dirty="0">
                <a:solidFill>
                  <a:schemeClr val="bg1"/>
                </a:solidFill>
              </a:rPr>
              <a:t>*Interim component</a:t>
            </a:r>
          </a:p>
          <a:p>
            <a:pPr algn="r"/>
            <a:r>
              <a:rPr lang="tr-TR" sz="1200" dirty="0">
                <a:solidFill>
                  <a:schemeClr val="bg1"/>
                </a:solidFill>
              </a:rPr>
              <a:t>*Main Component</a:t>
            </a:r>
            <a:br>
              <a:rPr lang="tr-TR" sz="1200" dirty="0">
                <a:solidFill>
                  <a:schemeClr val="bg1"/>
                </a:solidFill>
              </a:rPr>
            </a:br>
            <a:r>
              <a:rPr lang="tr-TR" sz="1200" dirty="0">
                <a:solidFill>
                  <a:schemeClr val="bg1"/>
                </a:solidFill>
              </a:rPr>
              <a:t>*Survival Resources</a:t>
            </a:r>
            <a:br>
              <a:rPr lang="tr-TR" sz="1200" dirty="0">
                <a:solidFill>
                  <a:schemeClr val="bg1"/>
                </a:solidFill>
              </a:rPr>
            </a:br>
            <a:r>
              <a:rPr lang="tr-TR" sz="1200" dirty="0">
                <a:solidFill>
                  <a:schemeClr val="bg1"/>
                </a:solidFill>
              </a:rPr>
              <a:t>*Support Evolve</a:t>
            </a:r>
            <a:br>
              <a:rPr lang="tr-TR" sz="1200" dirty="0">
                <a:solidFill>
                  <a:schemeClr val="bg1"/>
                </a:solidFill>
              </a:rPr>
            </a:br>
            <a:r>
              <a:rPr lang="tr-TR" sz="1200" dirty="0">
                <a:solidFill>
                  <a:schemeClr val="bg1"/>
                </a:solidFill>
              </a:rPr>
              <a:t>*Product Resources</a:t>
            </a:r>
            <a:br>
              <a:rPr lang="tr-TR" sz="1200" dirty="0">
                <a:solidFill>
                  <a:schemeClr val="bg1"/>
                </a:solidFill>
              </a:rPr>
            </a:br>
            <a:r>
              <a:rPr lang="tr-TR" sz="1200" dirty="0">
                <a:solidFill>
                  <a:schemeClr val="bg1"/>
                </a:solidFill>
              </a:rPr>
              <a:t>*Vehicles</a:t>
            </a:r>
            <a:br>
              <a:rPr lang="tr-TR" sz="1200" dirty="0">
                <a:solidFill>
                  <a:schemeClr val="bg1"/>
                </a:solidFill>
              </a:rPr>
            </a:br>
            <a:r>
              <a:rPr lang="tr-TR" sz="1200" dirty="0">
                <a:solidFill>
                  <a:schemeClr val="bg1"/>
                </a:solidFill>
              </a:rPr>
              <a:t>*Space Ship Components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89697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ack and orange hexagons&#10;&#10;Description automatically generated">
            <a:extLst>
              <a:ext uri="{FF2B5EF4-FFF2-40B4-BE49-F238E27FC236}">
                <a16:creationId xmlns:a16="http://schemas.microsoft.com/office/drawing/2014/main" id="{8BAE6175-0169-D21A-0359-381265E05E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screenshot of a video game&#10;&#10;Description automatically generated">
            <a:extLst>
              <a:ext uri="{FF2B5EF4-FFF2-40B4-BE49-F238E27FC236}">
                <a16:creationId xmlns:a16="http://schemas.microsoft.com/office/drawing/2014/main" id="{E568CBF9-CA07-3E67-58BC-0FF103A24C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5440" y="3428985"/>
            <a:ext cx="4733077" cy="266235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894E77C-B0C0-477D-2E3D-BAAEA5F8A6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6736" y="732203"/>
            <a:ext cx="3678000" cy="236467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AFD8C70-9E10-7B34-4D8C-4131998312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46905" y="732203"/>
            <a:ext cx="3961612" cy="2560375"/>
          </a:xfrm>
          <a:prstGeom prst="rect">
            <a:avLst/>
          </a:prstGeom>
        </p:spPr>
      </p:pic>
      <p:pic>
        <p:nvPicPr>
          <p:cNvPr id="12" name="Picture 11" descr="A screenshot of a computer&#10;&#10;Description automatically generated">
            <a:extLst>
              <a:ext uri="{FF2B5EF4-FFF2-40B4-BE49-F238E27FC236}">
                <a16:creationId xmlns:a16="http://schemas.microsoft.com/office/drawing/2014/main" id="{08C3284D-100E-1A45-BB21-6C4174706CE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737" y="3413686"/>
            <a:ext cx="2782354" cy="267765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010D3BD-3B2E-6608-A1B3-FD9D3A57AD53}"/>
              </a:ext>
            </a:extLst>
          </p:cNvPr>
          <p:cNvSpPr txBox="1"/>
          <p:nvPr/>
        </p:nvSpPr>
        <p:spPr>
          <a:xfrm>
            <a:off x="283483" y="2090172"/>
            <a:ext cx="3801086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200" b="0" i="0" dirty="0">
                <a:solidFill>
                  <a:srgbClr val="D1D5DB"/>
                </a:solidFill>
                <a:effectLst/>
                <a:latin typeface="Söhne"/>
              </a:rPr>
              <a:t>Some Product Resources Units of certain product resources in the game belong to (Build Structures) panels. </a:t>
            </a:r>
            <a:endParaRPr lang="tr-TR" sz="1200" b="0" i="0" dirty="0">
              <a:solidFill>
                <a:srgbClr val="D1D5DB"/>
              </a:solidFill>
              <a:effectLst/>
              <a:latin typeface="Söhne"/>
            </a:endParaRPr>
          </a:p>
          <a:p>
            <a:pPr algn="l"/>
            <a:endParaRPr lang="tr-TR" sz="1200" dirty="0">
              <a:solidFill>
                <a:srgbClr val="D1D5DB"/>
              </a:solidFill>
              <a:latin typeface="Söhne"/>
            </a:endParaRPr>
          </a:p>
          <a:p>
            <a:pPr algn="l"/>
            <a:r>
              <a:rPr lang="en-US" sz="1200" b="0" i="0" dirty="0">
                <a:solidFill>
                  <a:srgbClr val="D1D5DB"/>
                </a:solidFill>
                <a:effectLst/>
                <a:latin typeface="Söhne"/>
              </a:rPr>
              <a:t>*Artificial Food Synthesizer</a:t>
            </a:r>
            <a:endParaRPr lang="tr-TR" sz="1200" b="0" i="0" dirty="0">
              <a:solidFill>
                <a:srgbClr val="D1D5DB"/>
              </a:solidFill>
              <a:effectLst/>
              <a:latin typeface="Söhne"/>
            </a:endParaRPr>
          </a:p>
          <a:p>
            <a:pPr algn="l"/>
            <a:r>
              <a:rPr lang="en-US" sz="1200" b="0" i="0" dirty="0">
                <a:solidFill>
                  <a:srgbClr val="D1D5DB"/>
                </a:solidFill>
                <a:effectLst/>
                <a:latin typeface="Söhne"/>
              </a:rPr>
              <a:t>*Material Conversion Synthesizer </a:t>
            </a:r>
            <a:endParaRPr lang="tr-TR" sz="1200" b="0" i="0" dirty="0">
              <a:solidFill>
                <a:srgbClr val="D1D5DB"/>
              </a:solidFill>
              <a:effectLst/>
              <a:latin typeface="Söhne"/>
            </a:endParaRPr>
          </a:p>
          <a:p>
            <a:pPr algn="l"/>
            <a:r>
              <a:rPr lang="en-US" sz="1200" b="0" i="0" dirty="0">
                <a:solidFill>
                  <a:srgbClr val="D1D5DB"/>
                </a:solidFill>
                <a:effectLst/>
                <a:latin typeface="Söhne"/>
              </a:rPr>
              <a:t>*Aquarium Unit </a:t>
            </a:r>
            <a:endParaRPr lang="tr-TR" sz="1200" b="0" i="0" dirty="0">
              <a:solidFill>
                <a:srgbClr val="D1D5DB"/>
              </a:solidFill>
              <a:effectLst/>
              <a:latin typeface="Söhne"/>
            </a:endParaRPr>
          </a:p>
          <a:p>
            <a:pPr algn="l"/>
            <a:r>
              <a:rPr lang="en-US" sz="1200" b="0" i="0" dirty="0">
                <a:solidFill>
                  <a:srgbClr val="D1D5DB"/>
                </a:solidFill>
                <a:effectLst/>
                <a:latin typeface="Söhne"/>
              </a:rPr>
              <a:t>*Analysis Table </a:t>
            </a:r>
            <a:endParaRPr lang="tr-TR" sz="1200" b="0" i="0" dirty="0">
              <a:solidFill>
                <a:srgbClr val="D1D5DB"/>
              </a:solidFill>
              <a:effectLst/>
              <a:latin typeface="Söhne"/>
            </a:endParaRPr>
          </a:p>
          <a:p>
            <a:pPr algn="l"/>
            <a:endParaRPr lang="tr-TR" sz="1200" dirty="0">
              <a:solidFill>
                <a:srgbClr val="D1D5DB"/>
              </a:solidFill>
              <a:latin typeface="Söhne"/>
            </a:endParaRPr>
          </a:p>
          <a:p>
            <a:pPr algn="l"/>
            <a:r>
              <a:rPr lang="en-US" sz="1200" b="0" i="0" dirty="0">
                <a:solidFill>
                  <a:srgbClr val="D1D5DB"/>
                </a:solidFill>
                <a:effectLst/>
                <a:latin typeface="Söhne"/>
              </a:rPr>
              <a:t>There are 161 craft-based unique production modifications. </a:t>
            </a:r>
            <a:endParaRPr lang="tr-TR" sz="1200" b="0" i="0" dirty="0">
              <a:solidFill>
                <a:srgbClr val="D1D5DB"/>
              </a:solidFill>
              <a:effectLst/>
              <a:latin typeface="Söhne"/>
            </a:endParaRPr>
          </a:p>
          <a:p>
            <a:pPr algn="l"/>
            <a:endParaRPr lang="tr-TR" sz="1200" dirty="0">
              <a:solidFill>
                <a:srgbClr val="D1D5DB"/>
              </a:solidFill>
              <a:latin typeface="Söhne"/>
            </a:endParaRPr>
          </a:p>
          <a:p>
            <a:pPr algn="l"/>
            <a:r>
              <a:rPr lang="en-US" sz="1200" b="0" i="0" dirty="0">
                <a:solidFill>
                  <a:srgbClr val="D1D5DB"/>
                </a:solidFill>
                <a:effectLst/>
                <a:latin typeface="Söhne"/>
              </a:rPr>
              <a:t>All product resources are connected to the colonization's electrical system; the electrical system requires feeding energy sources.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94745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and orange hexagons&#10;&#10;Description automatically generated">
            <a:extLst>
              <a:ext uri="{FF2B5EF4-FFF2-40B4-BE49-F238E27FC236}">
                <a16:creationId xmlns:a16="http://schemas.microsoft.com/office/drawing/2014/main" id="{7772B1CF-3D20-17AB-7109-9B46B5C69F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9B1E7F5-612B-E77A-3D5A-6322D510FA44}"/>
              </a:ext>
            </a:extLst>
          </p:cNvPr>
          <p:cNvSpPr txBox="1"/>
          <p:nvPr/>
        </p:nvSpPr>
        <p:spPr>
          <a:xfrm>
            <a:off x="230797" y="1920201"/>
            <a:ext cx="3801086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200" b="0" i="0" dirty="0">
                <a:solidFill>
                  <a:srgbClr val="D1D5DB"/>
                </a:solidFill>
                <a:effectLst/>
                <a:latin typeface="Söhne"/>
              </a:rPr>
              <a:t>The game is rich in atmospheric details in many aspects. Sandstorms </a:t>
            </a:r>
            <a:br>
              <a:rPr lang="tr-TR" sz="1200" b="0" i="0" dirty="0">
                <a:solidFill>
                  <a:srgbClr val="D1D5DB"/>
                </a:solidFill>
                <a:effectLst/>
                <a:latin typeface="Söhne"/>
              </a:rPr>
            </a:br>
            <a:r>
              <a:rPr lang="en-US" sz="1200" b="0" i="0" dirty="0">
                <a:solidFill>
                  <a:srgbClr val="D1D5DB"/>
                </a:solidFill>
                <a:effectLst/>
                <a:latin typeface="Söhne"/>
              </a:rPr>
              <a:t>Radiation zones </a:t>
            </a:r>
            <a:br>
              <a:rPr lang="tr-TR" sz="1200" b="0" i="0" dirty="0">
                <a:solidFill>
                  <a:srgbClr val="D1D5DB"/>
                </a:solidFill>
                <a:effectLst/>
                <a:latin typeface="Söhne"/>
              </a:rPr>
            </a:br>
            <a:r>
              <a:rPr lang="en-US" sz="1200" b="0" i="0" dirty="0">
                <a:solidFill>
                  <a:srgbClr val="D1D5DB"/>
                </a:solidFill>
                <a:effectLst/>
                <a:latin typeface="Söhne"/>
              </a:rPr>
              <a:t>Temperature conditions </a:t>
            </a:r>
            <a:br>
              <a:rPr lang="tr-TR" sz="1200" b="0" i="0" dirty="0">
                <a:solidFill>
                  <a:srgbClr val="D1D5DB"/>
                </a:solidFill>
                <a:effectLst/>
                <a:latin typeface="Söhne"/>
              </a:rPr>
            </a:br>
            <a:r>
              <a:rPr lang="en-US" sz="1200" b="0" i="0" dirty="0">
                <a:solidFill>
                  <a:srgbClr val="D1D5DB"/>
                </a:solidFill>
                <a:effectLst/>
                <a:latin typeface="Söhne"/>
              </a:rPr>
              <a:t>Health Bar </a:t>
            </a:r>
            <a:br>
              <a:rPr lang="tr-TR" sz="1200" b="0" i="0" dirty="0">
                <a:solidFill>
                  <a:srgbClr val="D1D5DB"/>
                </a:solidFill>
                <a:effectLst/>
                <a:latin typeface="Söhne"/>
              </a:rPr>
            </a:br>
            <a:r>
              <a:rPr lang="en-US" sz="1200" b="0" i="0" dirty="0">
                <a:solidFill>
                  <a:srgbClr val="D1D5DB"/>
                </a:solidFill>
                <a:effectLst/>
                <a:latin typeface="Söhne"/>
              </a:rPr>
              <a:t>Oxygen Source </a:t>
            </a:r>
            <a:br>
              <a:rPr lang="tr-TR" sz="1200" b="0" i="0" dirty="0">
                <a:solidFill>
                  <a:srgbClr val="D1D5DB"/>
                </a:solidFill>
                <a:effectLst/>
                <a:latin typeface="Söhne"/>
              </a:rPr>
            </a:br>
            <a:r>
              <a:rPr lang="en-US" sz="1200" b="0" i="0" dirty="0">
                <a:solidFill>
                  <a:srgbClr val="D1D5DB"/>
                </a:solidFill>
                <a:effectLst/>
                <a:latin typeface="Söhne"/>
              </a:rPr>
              <a:t>Hunger </a:t>
            </a:r>
            <a:br>
              <a:rPr lang="tr-TR" sz="1200" b="0" i="0" dirty="0">
                <a:solidFill>
                  <a:srgbClr val="D1D5DB"/>
                </a:solidFill>
                <a:effectLst/>
                <a:latin typeface="Söhne"/>
              </a:rPr>
            </a:br>
            <a:r>
              <a:rPr lang="en-US" sz="1200" b="0" i="0" dirty="0">
                <a:solidFill>
                  <a:srgbClr val="D1D5DB"/>
                </a:solidFill>
                <a:effectLst/>
                <a:latin typeface="Söhne"/>
              </a:rPr>
              <a:t>Thirst Players experience effects depending on all situations.</a:t>
            </a:r>
            <a:br>
              <a:rPr lang="tr-TR" sz="1200" b="0" i="0" dirty="0">
                <a:solidFill>
                  <a:srgbClr val="D1D5DB"/>
                </a:solidFill>
                <a:effectLst/>
                <a:latin typeface="Söhne"/>
              </a:rPr>
            </a:br>
            <a:br>
              <a:rPr lang="tr-TR" sz="1200" b="0" i="0" dirty="0">
                <a:solidFill>
                  <a:srgbClr val="D1D5DB"/>
                </a:solidFill>
                <a:effectLst/>
                <a:latin typeface="Söhne"/>
              </a:rPr>
            </a:br>
            <a:r>
              <a:rPr lang="en-US" sz="1200" b="0" i="0" dirty="0">
                <a:solidFill>
                  <a:srgbClr val="D1D5DB"/>
                </a:solidFill>
                <a:effectLst/>
                <a:latin typeface="Söhne"/>
              </a:rPr>
              <a:t>(Example) During a sandstorm, players may face the risk of their helmets cracking and breaking. </a:t>
            </a:r>
            <a:br>
              <a:rPr lang="tr-TR" sz="1200" b="0" i="0" dirty="0">
                <a:solidFill>
                  <a:srgbClr val="D1D5DB"/>
                </a:solidFill>
                <a:effectLst/>
                <a:latin typeface="Söhne"/>
              </a:rPr>
            </a:br>
            <a:br>
              <a:rPr lang="tr-TR" sz="1200" b="0" i="0" dirty="0">
                <a:solidFill>
                  <a:srgbClr val="D1D5DB"/>
                </a:solidFill>
                <a:effectLst/>
                <a:latin typeface="Söhne"/>
              </a:rPr>
            </a:br>
            <a:r>
              <a:rPr lang="en-US" sz="1200" b="0" i="0" dirty="0">
                <a:solidFill>
                  <a:srgbClr val="D1D5DB"/>
                </a:solidFill>
                <a:effectLst/>
                <a:latin typeface="Söhne"/>
              </a:rPr>
              <a:t>As a result, survival tools have enhancements and level upgrades accordingly.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65DE712-4912-A728-1929-5D4669F486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4943" y="6303975"/>
            <a:ext cx="3083694" cy="22014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450BBD7-DA89-BE5A-2A57-0D69AFFE6DAA}"/>
              </a:ext>
            </a:extLst>
          </p:cNvPr>
          <p:cNvSpPr txBox="1"/>
          <p:nvPr/>
        </p:nvSpPr>
        <p:spPr>
          <a:xfrm>
            <a:off x="8584359" y="5936543"/>
            <a:ext cx="25092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200" b="1" dirty="0">
                <a:solidFill>
                  <a:schemeClr val="bg1"/>
                </a:solidFill>
                <a:latin typeface="HelveticaCondensed" panose="020BE200000000000000" pitchFamily="34" charset="0"/>
              </a:rPr>
              <a:t>FP Hud Screen Parallax Helmet Cam</a:t>
            </a:r>
            <a:endParaRPr lang="en-US" sz="1200" b="1" dirty="0">
              <a:solidFill>
                <a:schemeClr val="bg1"/>
              </a:solidFill>
              <a:latin typeface="HelveticaCondensed" panose="020BE200000000000000" pitchFamily="34" charset="0"/>
            </a:endParaRPr>
          </a:p>
        </p:txBody>
      </p:sp>
      <p:pic>
        <p:nvPicPr>
          <p:cNvPr id="3" name="Picture 2" descr="A screenshot of a video game&#10;&#10;Description automatically generated">
            <a:extLst>
              <a:ext uri="{FF2B5EF4-FFF2-40B4-BE49-F238E27FC236}">
                <a16:creationId xmlns:a16="http://schemas.microsoft.com/office/drawing/2014/main" id="{737A0BAF-2477-1000-3938-14B348B4F1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4025" y="1219093"/>
            <a:ext cx="7464612" cy="4132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9256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ack and orange hexagons&#10;&#10;Description automatically generated">
            <a:extLst>
              <a:ext uri="{FF2B5EF4-FFF2-40B4-BE49-F238E27FC236}">
                <a16:creationId xmlns:a16="http://schemas.microsoft.com/office/drawing/2014/main" id="{B5CF1F6B-150A-BEC6-BFE8-5BC910F1E3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65DE712-4912-A728-1929-5D4669F486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7294" y="6202195"/>
            <a:ext cx="3083694" cy="22014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450BBD7-DA89-BE5A-2A57-0D69AFFE6DAA}"/>
              </a:ext>
            </a:extLst>
          </p:cNvPr>
          <p:cNvSpPr txBox="1"/>
          <p:nvPr/>
        </p:nvSpPr>
        <p:spPr>
          <a:xfrm>
            <a:off x="5913160" y="5916373"/>
            <a:ext cx="25092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200" b="1" dirty="0">
                <a:solidFill>
                  <a:schemeClr val="bg1"/>
                </a:solidFill>
                <a:latin typeface="HelveticaCondensed" panose="020BE200000000000000" pitchFamily="34" charset="0"/>
              </a:rPr>
              <a:t>Development Test Content</a:t>
            </a:r>
            <a:endParaRPr lang="en-US" sz="1200" b="1" dirty="0">
              <a:solidFill>
                <a:schemeClr val="bg1"/>
              </a:solidFill>
              <a:latin typeface="HelveticaCondensed" panose="020BE200000000000000" pitchFamily="34" charset="0"/>
            </a:endParaRPr>
          </a:p>
        </p:txBody>
      </p:sp>
      <p:pic>
        <p:nvPicPr>
          <p:cNvPr id="12" name="Picture 11" descr="A white and orange machine&#10;&#10;Description automatically generated with medium confidence">
            <a:extLst>
              <a:ext uri="{FF2B5EF4-FFF2-40B4-BE49-F238E27FC236}">
                <a16:creationId xmlns:a16="http://schemas.microsoft.com/office/drawing/2014/main" id="{EB441C04-AAAF-B1D7-ABC2-2794B737A9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7122" y="1009394"/>
            <a:ext cx="2716804" cy="1494242"/>
          </a:xfrm>
          <a:prstGeom prst="rect">
            <a:avLst/>
          </a:prstGeom>
        </p:spPr>
      </p:pic>
      <p:pic>
        <p:nvPicPr>
          <p:cNvPr id="13" name="Picture 12" descr="A video game of a game&#10;&#10;Description automatically generated">
            <a:extLst>
              <a:ext uri="{FF2B5EF4-FFF2-40B4-BE49-F238E27FC236}">
                <a16:creationId xmlns:a16="http://schemas.microsoft.com/office/drawing/2014/main" id="{49083D08-41A5-78DA-CBBD-E8793600D0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3230" y="1009394"/>
            <a:ext cx="2716804" cy="1494242"/>
          </a:xfrm>
          <a:prstGeom prst="rect">
            <a:avLst/>
          </a:prstGeom>
        </p:spPr>
      </p:pic>
      <p:pic>
        <p:nvPicPr>
          <p:cNvPr id="14" name="Picture 13" descr="A group of white machines on a grey surface&#10;&#10;Description automatically generated">
            <a:extLst>
              <a:ext uri="{FF2B5EF4-FFF2-40B4-BE49-F238E27FC236}">
                <a16:creationId xmlns:a16="http://schemas.microsoft.com/office/drawing/2014/main" id="{E3A6376E-4788-1948-70F7-CAE6E3A1230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7122" y="2594069"/>
            <a:ext cx="5512912" cy="30321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FA68C22-A60B-E433-3ACF-D7CA6CB8EEAA}"/>
              </a:ext>
            </a:extLst>
          </p:cNvPr>
          <p:cNvSpPr txBox="1"/>
          <p:nvPr/>
        </p:nvSpPr>
        <p:spPr>
          <a:xfrm>
            <a:off x="583088" y="2844224"/>
            <a:ext cx="2865336" cy="73866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tr-TR" sz="1400" dirty="0">
                <a:solidFill>
                  <a:schemeClr val="bg1"/>
                </a:solidFill>
              </a:rPr>
              <a:t> </a:t>
            </a:r>
          </a:p>
          <a:p>
            <a:r>
              <a:rPr lang="tr-TR" sz="1400" dirty="0">
                <a:solidFill>
                  <a:schemeClr val="bg1"/>
                </a:solidFill>
              </a:rPr>
              <a:t>Targeted Platforms: Xbox SX – PS4/5</a:t>
            </a:r>
          </a:p>
          <a:p>
            <a:r>
              <a:rPr lang="tr-TR" sz="1400" dirty="0">
                <a:solidFill>
                  <a:schemeClr val="bg1"/>
                </a:solidFill>
              </a:rPr>
              <a:t>2025/October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83946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8871D799-A0B2-9C6D-F1DE-8ACFBCC6C181}"/>
              </a:ext>
            </a:extLst>
          </p:cNvPr>
          <p:cNvSpPr txBox="1"/>
          <p:nvPr/>
        </p:nvSpPr>
        <p:spPr>
          <a:xfrm>
            <a:off x="8732004" y="5934973"/>
            <a:ext cx="18181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dirty="0">
                <a:solidFill>
                  <a:schemeClr val="bg1"/>
                </a:solidFill>
              </a:rPr>
              <a:t>GAME GENRE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A7A81EA-E6C0-F27E-AFBB-A433A3A227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4823" y="6366206"/>
            <a:ext cx="3083694" cy="22014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2091205-A036-A91B-283D-C85A3399C29E}"/>
              </a:ext>
            </a:extLst>
          </p:cNvPr>
          <p:cNvSpPr txBox="1"/>
          <p:nvPr/>
        </p:nvSpPr>
        <p:spPr>
          <a:xfrm>
            <a:off x="292291" y="889843"/>
            <a:ext cx="3801086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200" b="0" i="0" dirty="0">
                <a:solidFill>
                  <a:srgbClr val="D1D5DB"/>
                </a:solidFill>
                <a:effectLst/>
                <a:latin typeface="Söhne"/>
              </a:rPr>
              <a:t>It is an open-world game based on survival, colonization, and terraforming on Mars. It features both single and multiplayer co-op gameplay.</a:t>
            </a:r>
          </a:p>
          <a:p>
            <a:pPr algn="l"/>
            <a:br>
              <a:rPr lang="tr-TR" sz="1200" b="0" i="0" dirty="0">
                <a:solidFill>
                  <a:srgbClr val="D1D5DB"/>
                </a:solidFill>
                <a:effectLst/>
                <a:latin typeface="Söhne"/>
              </a:rPr>
            </a:br>
            <a:r>
              <a:rPr lang="en-US" sz="1200" b="0" i="0" dirty="0">
                <a:solidFill>
                  <a:srgbClr val="D1D5DB"/>
                </a:solidFill>
                <a:effectLst/>
                <a:latin typeface="Söhne"/>
              </a:rPr>
              <a:t>Included Game Modes: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200" b="0" i="0" dirty="0">
                <a:solidFill>
                  <a:srgbClr val="D1D5DB"/>
                </a:solidFill>
                <a:effectLst/>
                <a:latin typeface="Söhne"/>
              </a:rPr>
              <a:t>Single Story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200" b="0" i="0" dirty="0">
                <a:solidFill>
                  <a:srgbClr val="D1D5DB"/>
                </a:solidFill>
                <a:effectLst/>
                <a:latin typeface="Söhne"/>
              </a:rPr>
              <a:t>Multiplayer Survive</a:t>
            </a:r>
            <a:br>
              <a:rPr lang="tr-TR" sz="1200" dirty="0">
                <a:solidFill>
                  <a:schemeClr val="bg1"/>
                </a:solidFill>
              </a:rPr>
            </a:br>
            <a:r>
              <a:rPr lang="tr-TR" sz="1200" dirty="0">
                <a:solidFill>
                  <a:schemeClr val="bg1"/>
                </a:solidFill>
              </a:rPr>
              <a:t>*</a:t>
            </a:r>
            <a:r>
              <a:rPr lang="en-US" sz="1200" dirty="0">
                <a:solidFill>
                  <a:schemeClr val="bg1"/>
                </a:solidFill>
              </a:rPr>
              <a:t>First Person / Shooter </a:t>
            </a:r>
            <a:endParaRPr lang="tr-TR" sz="1200" dirty="0">
              <a:solidFill>
                <a:schemeClr val="bg1"/>
              </a:solidFill>
            </a:endParaRPr>
          </a:p>
          <a:p>
            <a:r>
              <a:rPr lang="tr-TR" sz="1200" dirty="0">
                <a:solidFill>
                  <a:schemeClr val="bg1"/>
                </a:solidFill>
              </a:rPr>
              <a:t>*Openworld Survive / Crafting&amp;Building</a:t>
            </a:r>
            <a:br>
              <a:rPr lang="tr-TR" sz="1200" dirty="0">
                <a:solidFill>
                  <a:schemeClr val="bg1"/>
                </a:solidFill>
              </a:rPr>
            </a:br>
            <a:br>
              <a:rPr lang="en-US" sz="1200" dirty="0"/>
            </a:br>
            <a:r>
              <a:rPr lang="en-US" sz="1200" b="0" i="0" dirty="0">
                <a:solidFill>
                  <a:srgbClr val="D1D5DB"/>
                </a:solidFill>
                <a:effectLst/>
                <a:latin typeface="Söhne"/>
              </a:rPr>
              <a:t>"AA Plus" is a game where survival skills are </a:t>
            </a:r>
            <a:endParaRPr lang="tr-TR" sz="1200" b="0" i="0" dirty="0">
              <a:solidFill>
                <a:srgbClr val="D1D5DB"/>
              </a:solidFill>
              <a:effectLst/>
              <a:latin typeface="Söhne"/>
            </a:endParaRPr>
          </a:p>
          <a:p>
            <a:r>
              <a:rPr lang="en-US" sz="1200" b="0" i="0" dirty="0">
                <a:solidFill>
                  <a:srgbClr val="D1D5DB"/>
                </a:solidFill>
                <a:effectLst/>
                <a:latin typeface="Söhne"/>
              </a:rPr>
              <a:t>enhanced and equipped with elements of exploration.</a:t>
            </a:r>
            <a:r>
              <a:rPr lang="tr-TR" sz="1200" dirty="0">
                <a:solidFill>
                  <a:schemeClr val="bg1"/>
                </a:solidFill>
              </a:rPr>
              <a:t> </a:t>
            </a:r>
            <a:br>
              <a:rPr lang="tr-TR" sz="1200" dirty="0">
                <a:solidFill>
                  <a:schemeClr val="bg1"/>
                </a:solidFill>
              </a:rPr>
            </a:br>
            <a:br>
              <a:rPr lang="tr-TR" sz="1200" dirty="0">
                <a:solidFill>
                  <a:schemeClr val="bg1"/>
                </a:solidFill>
              </a:rPr>
            </a:br>
            <a:br>
              <a:rPr lang="tr-TR" sz="1200" dirty="0">
                <a:solidFill>
                  <a:schemeClr val="bg1"/>
                </a:solidFill>
              </a:rPr>
            </a:br>
            <a:r>
              <a:rPr lang="en-US" sz="1200" b="0" i="0" dirty="0">
                <a:solidFill>
                  <a:srgbClr val="D1D5DB"/>
                </a:solidFill>
                <a:effectLst/>
                <a:latin typeface="Söhne"/>
              </a:rPr>
              <a:t>Average </a:t>
            </a:r>
            <a:r>
              <a:rPr lang="tr-TR" sz="1200" b="0" i="0" dirty="0">
                <a:solidFill>
                  <a:srgbClr val="D1D5DB"/>
                </a:solidFill>
                <a:effectLst/>
                <a:latin typeface="Söhne"/>
              </a:rPr>
              <a:t>G</a:t>
            </a:r>
            <a:r>
              <a:rPr lang="en-US" sz="1200" b="0" i="0" dirty="0" err="1">
                <a:solidFill>
                  <a:srgbClr val="D1D5DB"/>
                </a:solidFill>
                <a:effectLst/>
                <a:latin typeface="Söhne"/>
              </a:rPr>
              <a:t>ameplay</a:t>
            </a:r>
            <a:r>
              <a:rPr lang="en-US" sz="1200" b="0" i="0" dirty="0">
                <a:solidFill>
                  <a:srgbClr val="D1D5DB"/>
                </a:solidFill>
                <a:effectLst/>
                <a:latin typeface="Söhne"/>
              </a:rPr>
              <a:t> </a:t>
            </a:r>
            <a:r>
              <a:rPr lang="tr-TR" sz="1200" b="0" i="0" dirty="0">
                <a:solidFill>
                  <a:srgbClr val="D1D5DB"/>
                </a:solidFill>
                <a:effectLst/>
                <a:latin typeface="Söhne"/>
              </a:rPr>
              <a:t>D</a:t>
            </a:r>
            <a:r>
              <a:rPr lang="en-US" sz="1200" b="0" i="0" dirty="0" err="1">
                <a:solidFill>
                  <a:srgbClr val="D1D5DB"/>
                </a:solidFill>
                <a:effectLst/>
                <a:latin typeface="Söhne"/>
              </a:rPr>
              <a:t>uration</a:t>
            </a:r>
            <a:r>
              <a:rPr lang="en-US" sz="1200" b="0" i="0" dirty="0">
                <a:solidFill>
                  <a:srgbClr val="D1D5DB"/>
                </a:solidFill>
                <a:effectLst/>
                <a:latin typeface="Söhne"/>
              </a:rPr>
              <a:t> is 50 hours.</a:t>
            </a:r>
            <a:endParaRPr lang="tr-TR" sz="1200" b="0" i="0" dirty="0">
              <a:solidFill>
                <a:srgbClr val="D1D5DB"/>
              </a:solidFill>
              <a:effectLst/>
              <a:latin typeface="Söhne"/>
            </a:endParaRPr>
          </a:p>
          <a:p>
            <a:endParaRPr lang="tr-TR" sz="1200" dirty="0">
              <a:solidFill>
                <a:srgbClr val="D1D5DB"/>
              </a:solidFill>
              <a:latin typeface="Söhne"/>
            </a:endParaRPr>
          </a:p>
          <a:p>
            <a:endParaRPr lang="tr-TR" sz="1200" b="0" i="0" dirty="0">
              <a:solidFill>
                <a:srgbClr val="D1D5DB"/>
              </a:solidFill>
              <a:effectLst/>
              <a:latin typeface="Söhne"/>
            </a:endParaRPr>
          </a:p>
          <a:p>
            <a:endParaRPr lang="tr-TR" sz="1200" dirty="0">
              <a:solidFill>
                <a:srgbClr val="D1D5DB"/>
              </a:solidFill>
              <a:latin typeface="Söhne"/>
            </a:endParaRPr>
          </a:p>
          <a:p>
            <a:r>
              <a:rPr lang="en-US" sz="1200" b="0" i="0" dirty="0">
                <a:solidFill>
                  <a:srgbClr val="D1D5DB"/>
                </a:solidFill>
                <a:effectLst/>
                <a:latin typeface="Söhne"/>
              </a:rPr>
              <a:t>Support for 9 different languages.</a:t>
            </a:r>
            <a:br>
              <a:rPr lang="tr-TR" sz="1200" b="0" i="0" dirty="0">
                <a:solidFill>
                  <a:srgbClr val="D1D5DB"/>
                </a:solidFill>
                <a:effectLst/>
                <a:latin typeface="Söhne"/>
              </a:rPr>
            </a:br>
            <a:r>
              <a:rPr lang="tr-TR" sz="1200" b="0" i="0" dirty="0">
                <a:solidFill>
                  <a:srgbClr val="D1D5DB"/>
                </a:solidFill>
                <a:effectLst/>
                <a:latin typeface="Söhne"/>
              </a:rPr>
              <a:t>Full controller support (xBox +/- 7.Gen)</a:t>
            </a:r>
            <a:br>
              <a:rPr lang="tr-TR" sz="1200" b="0" i="0" dirty="0">
                <a:solidFill>
                  <a:srgbClr val="D1D5DB"/>
                </a:solidFill>
                <a:effectLst/>
                <a:latin typeface="Söhne"/>
              </a:rPr>
            </a:br>
            <a:br>
              <a:rPr lang="tr-TR" sz="1200" b="0" i="0" dirty="0">
                <a:solidFill>
                  <a:srgbClr val="D1D5DB"/>
                </a:solidFill>
                <a:effectLst/>
                <a:latin typeface="Söhne"/>
              </a:rPr>
            </a:br>
            <a:r>
              <a:rPr lang="tr-TR" sz="1200" b="0" i="0" dirty="0">
                <a:solidFill>
                  <a:srgbClr val="D1D5DB"/>
                </a:solidFill>
                <a:effectLst/>
                <a:latin typeface="Söhne"/>
              </a:rPr>
              <a:t>Target Minimum system requirement</a:t>
            </a:r>
            <a:br>
              <a:rPr lang="tr-TR" sz="1200" b="0" i="0" dirty="0">
                <a:solidFill>
                  <a:srgbClr val="D1D5DB"/>
                </a:solidFill>
                <a:effectLst/>
                <a:latin typeface="Söhne"/>
              </a:rPr>
            </a:br>
            <a:r>
              <a:rPr lang="tr-TR" sz="1200" b="0" i="0" dirty="0">
                <a:solidFill>
                  <a:srgbClr val="D1D5DB"/>
                </a:solidFill>
                <a:effectLst/>
                <a:latin typeface="Söhne"/>
              </a:rPr>
              <a:t>(GTx1060 &amp; Derivatives)</a:t>
            </a:r>
            <a:br>
              <a:rPr lang="tr-TR" sz="1200" b="0" i="0" dirty="0">
                <a:solidFill>
                  <a:srgbClr val="D1D5DB"/>
                </a:solidFill>
                <a:effectLst/>
                <a:latin typeface="Söhne"/>
              </a:rPr>
            </a:br>
            <a:br>
              <a:rPr lang="tr-TR" sz="1200" b="0" i="0" dirty="0">
                <a:solidFill>
                  <a:srgbClr val="D1D5DB"/>
                </a:solidFill>
                <a:effectLst/>
                <a:latin typeface="Söhne"/>
              </a:rPr>
            </a:br>
            <a:r>
              <a:rPr lang="tr-TR" sz="1200" b="0" i="0" dirty="0">
                <a:solidFill>
                  <a:srgbClr val="D1D5DB"/>
                </a:solidFill>
                <a:effectLst/>
                <a:latin typeface="Söhne"/>
              </a:rPr>
              <a:t>Targeted Release Date 2024/July</a:t>
            </a:r>
            <a:br>
              <a:rPr lang="tr-TR" sz="1200" b="0" i="0" dirty="0">
                <a:solidFill>
                  <a:srgbClr val="D1D5DB"/>
                </a:solidFill>
                <a:effectLst/>
                <a:latin typeface="Söhne"/>
              </a:rPr>
            </a:br>
            <a:br>
              <a:rPr lang="tr-TR" sz="1200" b="0" i="0" dirty="0">
                <a:solidFill>
                  <a:srgbClr val="D1D5DB"/>
                </a:solidFill>
                <a:effectLst/>
                <a:latin typeface="Söhne"/>
              </a:rPr>
            </a:b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DE5195B-11CA-78A0-0C81-5C0BBC4D4420}"/>
              </a:ext>
            </a:extLst>
          </p:cNvPr>
          <p:cNvSpPr txBox="1"/>
          <p:nvPr/>
        </p:nvSpPr>
        <p:spPr>
          <a:xfrm>
            <a:off x="292292" y="6181540"/>
            <a:ext cx="6419060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tr-TR" dirty="0">
                <a:solidFill>
                  <a:schemeClr val="bg1"/>
                </a:solidFill>
              </a:rPr>
              <a:t>Targeted Derivative Games: No Man Sky / Subnautica / Astroneer 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35305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972859A-C071-3E5F-F332-6D4774BA71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9792" y="1119949"/>
            <a:ext cx="7672416" cy="547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" name="Picture 3" descr="A white and black logo&#10;&#10;Description automatically generated">
            <a:extLst>
              <a:ext uri="{FF2B5EF4-FFF2-40B4-BE49-F238E27FC236}">
                <a16:creationId xmlns:a16="http://schemas.microsoft.com/office/drawing/2014/main" id="{894052D5-B235-DD04-D19D-27D5BE39A2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012" y="5785010"/>
            <a:ext cx="822801" cy="936165"/>
          </a:xfrm>
          <a:prstGeom prst="rect">
            <a:avLst/>
          </a:prstGeom>
        </p:spPr>
      </p:pic>
      <p:pic>
        <p:nvPicPr>
          <p:cNvPr id="9" name="Picture 8" descr="A black and white logo&#10;&#10;Description automatically generated">
            <a:extLst>
              <a:ext uri="{FF2B5EF4-FFF2-40B4-BE49-F238E27FC236}">
                <a16:creationId xmlns:a16="http://schemas.microsoft.com/office/drawing/2014/main" id="{D87A6648-0078-7C77-7F23-5BE7A92648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6507" y="2179880"/>
            <a:ext cx="1078986" cy="1078986"/>
          </a:xfrm>
          <a:prstGeom prst="rect">
            <a:avLst/>
          </a:prstGeom>
        </p:spPr>
      </p:pic>
      <p:pic>
        <p:nvPicPr>
          <p:cNvPr id="13" name="Picture 12" descr="A black background with white letters&#10;&#10;Description automatically generated">
            <a:extLst>
              <a:ext uri="{FF2B5EF4-FFF2-40B4-BE49-F238E27FC236}">
                <a16:creationId xmlns:a16="http://schemas.microsoft.com/office/drawing/2014/main" id="{0E721C68-851E-D7E3-B2BF-AEBA0720EE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7268" y="3950282"/>
            <a:ext cx="1764063" cy="547824"/>
          </a:xfrm>
          <a:prstGeom prst="rect">
            <a:avLst/>
          </a:prstGeom>
        </p:spPr>
      </p:pic>
      <p:pic>
        <p:nvPicPr>
          <p:cNvPr id="15" name="Picture 14" descr="A white and grey sign with black text&#10;&#10;Description automatically generated">
            <a:extLst>
              <a:ext uri="{FF2B5EF4-FFF2-40B4-BE49-F238E27FC236}">
                <a16:creationId xmlns:a16="http://schemas.microsoft.com/office/drawing/2014/main" id="{13C4A3F1-737F-BD1E-E738-ACE469B074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1331" y="3744186"/>
            <a:ext cx="1287459" cy="960016"/>
          </a:xfrm>
          <a:prstGeom prst="rect">
            <a:avLst/>
          </a:prstGeom>
        </p:spPr>
      </p:pic>
      <p:pic>
        <p:nvPicPr>
          <p:cNvPr id="18" name="Picture 17" descr="A green and black rectangle with white text&#10;&#10;Description automatically generated">
            <a:extLst>
              <a:ext uri="{FF2B5EF4-FFF2-40B4-BE49-F238E27FC236}">
                <a16:creationId xmlns:a16="http://schemas.microsoft.com/office/drawing/2014/main" id="{BDD09CA5-F2C3-F399-9066-72475D1037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7757" y="3950282"/>
            <a:ext cx="1661143" cy="547824"/>
          </a:xfrm>
          <a:prstGeom prst="rect">
            <a:avLst/>
          </a:prstGeom>
        </p:spPr>
      </p:pic>
      <p:pic>
        <p:nvPicPr>
          <p:cNvPr id="20" name="Picture 19" descr="A black and white logo&#10;&#10;Description automatically generated">
            <a:extLst>
              <a:ext uri="{FF2B5EF4-FFF2-40B4-BE49-F238E27FC236}">
                <a16:creationId xmlns:a16="http://schemas.microsoft.com/office/drawing/2014/main" id="{CA1DF111-625F-6890-147C-7A379E355F9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7817" y="4019481"/>
            <a:ext cx="1276324" cy="36933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7E75537-6A8C-A616-3C7C-7F7ACFF73877}"/>
              </a:ext>
            </a:extLst>
          </p:cNvPr>
          <p:cNvSpPr txBox="1"/>
          <p:nvPr/>
        </p:nvSpPr>
        <p:spPr>
          <a:xfrm>
            <a:off x="8559474" y="5960851"/>
            <a:ext cx="260310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dirty="0">
                <a:solidFill>
                  <a:schemeClr val="bg1"/>
                </a:solidFill>
              </a:rPr>
              <a:t>TARGETED PLATFORMS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4E7AEA-1E12-79CF-F0BB-DDA74E4A2E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2294" y="6392084"/>
            <a:ext cx="3083694" cy="220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2631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collage of a person wearing a space suit&#10;&#10;Description automatically generated">
            <a:extLst>
              <a:ext uri="{FF2B5EF4-FFF2-40B4-BE49-F238E27FC236}">
                <a16:creationId xmlns:a16="http://schemas.microsoft.com/office/drawing/2014/main" id="{379A3B46-1B2A-5587-D795-FABA6CBE84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494" y="439125"/>
            <a:ext cx="10639011" cy="561041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DA1A9A8-564F-67A7-DFD8-E75FD72D3450}"/>
              </a:ext>
            </a:extLst>
          </p:cNvPr>
          <p:cNvSpPr txBox="1"/>
          <p:nvPr/>
        </p:nvSpPr>
        <p:spPr>
          <a:xfrm>
            <a:off x="4211510" y="3244333"/>
            <a:ext cx="37689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HelveticaCondensed" panose="020BE200000000000000" pitchFamily="34" charset="0"/>
              </a:rPr>
              <a:t>Costume </a:t>
            </a:r>
            <a:r>
              <a:rPr lang="tr-TR" b="1" dirty="0">
                <a:solidFill>
                  <a:schemeClr val="bg1"/>
                </a:solidFill>
                <a:latin typeface="HelveticaCondensed" panose="020BE200000000000000" pitchFamily="34" charset="0"/>
              </a:rPr>
              <a:t>C</a:t>
            </a:r>
            <a:r>
              <a:rPr lang="en-US" b="1" dirty="0" err="1">
                <a:solidFill>
                  <a:schemeClr val="bg1"/>
                </a:solidFill>
                <a:latin typeface="HelveticaCondensed" panose="020BE200000000000000" pitchFamily="34" charset="0"/>
              </a:rPr>
              <a:t>olor</a:t>
            </a:r>
            <a:r>
              <a:rPr lang="en-US" b="1" dirty="0">
                <a:solidFill>
                  <a:schemeClr val="bg1"/>
                </a:solidFill>
                <a:latin typeface="HelveticaCondensed" panose="020BE200000000000000" pitchFamily="34" charset="0"/>
              </a:rPr>
              <a:t> </a:t>
            </a:r>
            <a:r>
              <a:rPr lang="tr-TR" b="1" dirty="0">
                <a:solidFill>
                  <a:schemeClr val="bg1"/>
                </a:solidFill>
                <a:latin typeface="HelveticaCondensed" panose="020BE200000000000000" pitchFamily="34" charset="0"/>
              </a:rPr>
              <a:t>C</a:t>
            </a:r>
            <a:r>
              <a:rPr lang="en-US" b="1" dirty="0" err="1">
                <a:solidFill>
                  <a:schemeClr val="bg1"/>
                </a:solidFill>
                <a:latin typeface="HelveticaCondensed" panose="020BE200000000000000" pitchFamily="34" charset="0"/>
              </a:rPr>
              <a:t>ustomization</a:t>
            </a:r>
            <a:r>
              <a:rPr lang="en-US" b="1" dirty="0">
                <a:solidFill>
                  <a:schemeClr val="bg1"/>
                </a:solidFill>
                <a:latin typeface="HelveticaCondensed" panose="020BE200000000000000" pitchFamily="34" charset="0"/>
              </a:rPr>
              <a:t> </a:t>
            </a:r>
            <a:r>
              <a:rPr lang="tr-TR" b="1" dirty="0">
                <a:solidFill>
                  <a:schemeClr val="bg1"/>
                </a:solidFill>
                <a:latin typeface="HelveticaCondensed" panose="020BE200000000000000" pitchFamily="34" charset="0"/>
              </a:rPr>
              <a:t>O</a:t>
            </a:r>
            <a:r>
              <a:rPr lang="en-US" b="1" dirty="0" err="1">
                <a:solidFill>
                  <a:schemeClr val="bg1"/>
                </a:solidFill>
                <a:latin typeface="HelveticaCondensed" panose="020BE200000000000000" pitchFamily="34" charset="0"/>
              </a:rPr>
              <a:t>ptions</a:t>
            </a:r>
            <a:endParaRPr lang="en-US" b="1" dirty="0">
              <a:solidFill>
                <a:schemeClr val="bg1"/>
              </a:solidFill>
              <a:latin typeface="HelveticaCondensed" panose="020BE200000000000000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141B6C9-579A-253B-B853-5745B311A9C8}"/>
              </a:ext>
            </a:extLst>
          </p:cNvPr>
          <p:cNvSpPr txBox="1"/>
          <p:nvPr/>
        </p:nvSpPr>
        <p:spPr>
          <a:xfrm>
            <a:off x="8220704" y="6086117"/>
            <a:ext cx="18181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dirty="0">
                <a:solidFill>
                  <a:schemeClr val="bg1"/>
                </a:solidFill>
              </a:rPr>
              <a:t>Characters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1CF04E6-AE74-32B8-5889-E6B808B537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1811" y="6480774"/>
            <a:ext cx="3083694" cy="220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5460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rocky landscape with a hole in the middle">
            <a:extLst>
              <a:ext uri="{FF2B5EF4-FFF2-40B4-BE49-F238E27FC236}">
                <a16:creationId xmlns:a16="http://schemas.microsoft.com/office/drawing/2014/main" id="{E915652A-36D8-AD2B-666B-370C6566BB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7DAD587-2405-79A5-40BA-2A8DF268707D}"/>
              </a:ext>
            </a:extLst>
          </p:cNvPr>
          <p:cNvSpPr txBox="1"/>
          <p:nvPr/>
        </p:nvSpPr>
        <p:spPr>
          <a:xfrm>
            <a:off x="283483" y="3475168"/>
            <a:ext cx="2290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b="1" dirty="0">
                <a:solidFill>
                  <a:schemeClr val="bg1"/>
                </a:solidFill>
                <a:latin typeface="HelveticaCondensed" panose="020BE200000000000000" pitchFamily="34" charset="0"/>
              </a:rPr>
              <a:t>Open World Mars Map</a:t>
            </a:r>
            <a:endParaRPr lang="en-US" b="1" dirty="0">
              <a:solidFill>
                <a:schemeClr val="bg1"/>
              </a:solidFill>
              <a:latin typeface="HelveticaCondensed" panose="020BE200000000000000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B80938C-EFCA-2D7F-86A8-F9A308ECE6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4823" y="6366206"/>
            <a:ext cx="3083694" cy="22014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4A2740B-5777-4501-0087-AC32CA5F42C5}"/>
              </a:ext>
            </a:extLst>
          </p:cNvPr>
          <p:cNvSpPr txBox="1"/>
          <p:nvPr/>
        </p:nvSpPr>
        <p:spPr>
          <a:xfrm>
            <a:off x="283483" y="6006464"/>
            <a:ext cx="380108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200" b="0" i="0" dirty="0">
                <a:solidFill>
                  <a:srgbClr val="D1D5DB"/>
                </a:solidFill>
                <a:effectLst/>
                <a:latin typeface="Söhne"/>
              </a:rPr>
              <a:t>The entire environment of Mars has been created based on real images obtained from NASA, including the environmental setting and lighting.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9F1DB72-B535-8590-10C2-A3C3CBBE1DD3}"/>
              </a:ext>
            </a:extLst>
          </p:cNvPr>
          <p:cNvSpPr txBox="1"/>
          <p:nvPr/>
        </p:nvSpPr>
        <p:spPr>
          <a:xfrm>
            <a:off x="283483" y="3105834"/>
            <a:ext cx="380108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tr-TR" sz="1200" b="0" i="0" dirty="0">
                <a:solidFill>
                  <a:srgbClr val="D1D5DB"/>
                </a:solidFill>
                <a:effectLst/>
                <a:latin typeface="Söhne"/>
              </a:rPr>
              <a:t>Mars Map Size 2,</a:t>
            </a:r>
            <a:r>
              <a:rPr lang="tr-TR" sz="1200" dirty="0">
                <a:solidFill>
                  <a:srgbClr val="D1D5DB"/>
                </a:solidFill>
                <a:latin typeface="Söhne"/>
              </a:rPr>
              <a:t>181</a:t>
            </a:r>
            <a:r>
              <a:rPr lang="tr-TR" sz="1200" b="0" i="0" dirty="0">
                <a:solidFill>
                  <a:srgbClr val="D1D5DB"/>
                </a:solidFill>
                <a:effectLst/>
                <a:latin typeface="Söhne"/>
              </a:rPr>
              <a:t> km²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561CEDA-629E-AD53-62E7-6835E77FEB68}"/>
              </a:ext>
            </a:extLst>
          </p:cNvPr>
          <p:cNvSpPr txBox="1"/>
          <p:nvPr/>
        </p:nvSpPr>
        <p:spPr>
          <a:xfrm>
            <a:off x="8692915" y="5960297"/>
            <a:ext cx="1704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b="1" dirty="0">
                <a:solidFill>
                  <a:schemeClr val="bg1"/>
                </a:solidFill>
                <a:latin typeface="HelveticaCondensed" panose="020BE200000000000000" pitchFamily="34" charset="0"/>
              </a:rPr>
              <a:t>Ingame Footage</a:t>
            </a:r>
            <a:endParaRPr lang="en-US" b="1" dirty="0">
              <a:solidFill>
                <a:schemeClr val="bg1"/>
              </a:solidFill>
              <a:latin typeface="HelveticaCondensed" panose="020BE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80795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esert landscape with a hole in the middle">
            <a:extLst>
              <a:ext uri="{FF2B5EF4-FFF2-40B4-BE49-F238E27FC236}">
                <a16:creationId xmlns:a16="http://schemas.microsoft.com/office/drawing/2014/main" id="{ECFD5F2C-E4A8-3BA2-DB4C-48663704C1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7DAD587-2405-79A5-40BA-2A8DF268707D}"/>
              </a:ext>
            </a:extLst>
          </p:cNvPr>
          <p:cNvSpPr txBox="1"/>
          <p:nvPr/>
        </p:nvSpPr>
        <p:spPr>
          <a:xfrm>
            <a:off x="283483" y="4509981"/>
            <a:ext cx="3130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b="1" dirty="0">
                <a:solidFill>
                  <a:schemeClr val="bg1"/>
                </a:solidFill>
                <a:latin typeface="HelveticaCondensed" panose="020BE200000000000000" pitchFamily="34" charset="0"/>
              </a:rPr>
              <a:t>World Communication Satellite</a:t>
            </a:r>
            <a:endParaRPr lang="en-US" b="1" dirty="0">
              <a:solidFill>
                <a:schemeClr val="bg1"/>
              </a:solidFill>
              <a:latin typeface="HelveticaCondensed" panose="020BE200000000000000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B80938C-EFCA-2D7F-86A8-F9A308ECE6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4823" y="6366206"/>
            <a:ext cx="3083694" cy="22014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9F1DB72-B535-8590-10C2-A3C3CBBE1DD3}"/>
              </a:ext>
            </a:extLst>
          </p:cNvPr>
          <p:cNvSpPr txBox="1"/>
          <p:nvPr/>
        </p:nvSpPr>
        <p:spPr>
          <a:xfrm>
            <a:off x="283483" y="4140647"/>
            <a:ext cx="380108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200" b="0" i="0" dirty="0">
                <a:solidFill>
                  <a:srgbClr val="D1D5DB"/>
                </a:solidFill>
                <a:effectLst/>
                <a:latin typeface="Söhne"/>
              </a:rPr>
              <a:t>It has to be built for the Mission</a:t>
            </a:r>
            <a:r>
              <a:rPr lang="tr-TR" sz="1200" b="0" i="0" dirty="0">
                <a:solidFill>
                  <a:srgbClr val="D1D5DB"/>
                </a:solidFill>
                <a:effectLst/>
                <a:latin typeface="Söhne"/>
              </a:rPr>
              <a:t> (Quest)</a:t>
            </a:r>
            <a:r>
              <a:rPr lang="en-US" sz="1200" b="0" i="0" dirty="0">
                <a:solidFill>
                  <a:srgbClr val="D1D5DB"/>
                </a:solidFill>
                <a:effectLst/>
                <a:latin typeface="Söhne"/>
              </a:rPr>
              <a:t> System</a:t>
            </a:r>
            <a:endParaRPr lang="tr-TR" sz="1200" b="0" i="0" dirty="0">
              <a:solidFill>
                <a:srgbClr val="D1D5DB"/>
              </a:solidFill>
              <a:effectLst/>
              <a:latin typeface="Söhne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561CEDA-629E-AD53-62E7-6835E77FEB68}"/>
              </a:ext>
            </a:extLst>
          </p:cNvPr>
          <p:cNvSpPr txBox="1"/>
          <p:nvPr/>
        </p:nvSpPr>
        <p:spPr>
          <a:xfrm>
            <a:off x="8692915" y="5960297"/>
            <a:ext cx="1704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b="1" dirty="0">
                <a:solidFill>
                  <a:schemeClr val="bg1"/>
                </a:solidFill>
                <a:latin typeface="HelveticaCondensed" panose="020BE200000000000000" pitchFamily="34" charset="0"/>
              </a:rPr>
              <a:t>Ingame Footage</a:t>
            </a:r>
            <a:endParaRPr lang="en-US" b="1" dirty="0">
              <a:solidFill>
                <a:schemeClr val="bg1"/>
              </a:solidFill>
              <a:latin typeface="HelveticaCondensed" panose="020BE200000000000000" pitchFamily="34" charset="0"/>
            </a:endParaRPr>
          </a:p>
        </p:txBody>
      </p:sp>
      <p:pic>
        <p:nvPicPr>
          <p:cNvPr id="21" name="Picture 20" descr="A desert landscape with rocks and mountains in the background&#10;&#10;Description automatically generated">
            <a:extLst>
              <a:ext uri="{FF2B5EF4-FFF2-40B4-BE49-F238E27FC236}">
                <a16:creationId xmlns:a16="http://schemas.microsoft.com/office/drawing/2014/main" id="{D1EC12E0-663C-6368-44DE-FCC6EEC39D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265" y="646984"/>
            <a:ext cx="4336221" cy="2436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3097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7DAD587-2405-79A5-40BA-2A8DF268707D}"/>
              </a:ext>
            </a:extLst>
          </p:cNvPr>
          <p:cNvSpPr txBox="1"/>
          <p:nvPr/>
        </p:nvSpPr>
        <p:spPr>
          <a:xfrm>
            <a:off x="8728646" y="5960298"/>
            <a:ext cx="2290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b="1">
                <a:solidFill>
                  <a:schemeClr val="bg1"/>
                </a:solidFill>
                <a:latin typeface="HelveticaCondensed" panose="020BE200000000000000" pitchFamily="34" charset="0"/>
              </a:rPr>
              <a:t>Open World Mars Map</a:t>
            </a:r>
            <a:endParaRPr lang="en-US" b="1" dirty="0">
              <a:solidFill>
                <a:schemeClr val="bg1"/>
              </a:solidFill>
              <a:latin typeface="HelveticaCondensed" panose="020BE200000000000000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B80938C-EFCA-2D7F-86A8-F9A308ECE6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4823" y="6366206"/>
            <a:ext cx="3083694" cy="220143"/>
          </a:xfrm>
          <a:prstGeom prst="rect">
            <a:avLst/>
          </a:prstGeom>
        </p:spPr>
      </p:pic>
      <p:pic>
        <p:nvPicPr>
          <p:cNvPr id="10" name="Picture 9" descr="A screenshot of a video game&#10;&#10;Description automatically generated">
            <a:extLst>
              <a:ext uri="{FF2B5EF4-FFF2-40B4-BE49-F238E27FC236}">
                <a16:creationId xmlns:a16="http://schemas.microsoft.com/office/drawing/2014/main" id="{C69592A1-7398-1686-DE54-D89AF1C169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D497A25-BA2C-505B-C91D-822AE7E6B2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2642" y="6332371"/>
            <a:ext cx="3083694" cy="22014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2F5817E-71F6-F74A-2A9E-14D8991DA8D9}"/>
              </a:ext>
            </a:extLst>
          </p:cNvPr>
          <p:cNvSpPr txBox="1"/>
          <p:nvPr/>
        </p:nvSpPr>
        <p:spPr>
          <a:xfrm>
            <a:off x="8728646" y="5909889"/>
            <a:ext cx="1704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b="1" dirty="0">
                <a:solidFill>
                  <a:schemeClr val="bg1"/>
                </a:solidFill>
                <a:latin typeface="HelveticaCondensed" panose="020BE200000000000000" pitchFamily="34" charset="0"/>
              </a:rPr>
              <a:t>Ingame Footage</a:t>
            </a:r>
            <a:endParaRPr lang="en-US" b="1" dirty="0">
              <a:solidFill>
                <a:schemeClr val="bg1"/>
              </a:solidFill>
              <a:latin typeface="HelveticaCondensed" panose="020BE200000000000000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E3C2043-7759-7C91-3E2B-3170F821208D}"/>
              </a:ext>
            </a:extLst>
          </p:cNvPr>
          <p:cNvSpPr txBox="1"/>
          <p:nvPr/>
        </p:nvSpPr>
        <p:spPr>
          <a:xfrm>
            <a:off x="283483" y="2182505"/>
            <a:ext cx="3801086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200" b="0" i="0" dirty="0">
                <a:solidFill>
                  <a:srgbClr val="D1D5DB"/>
                </a:solidFill>
                <a:effectLst/>
                <a:latin typeface="Söhne"/>
              </a:rPr>
              <a:t>The game is set in the year 2079. Our team embarks on the 17th Endeavor mission. </a:t>
            </a:r>
            <a:endParaRPr lang="tr-TR" sz="1200" b="0" i="0" dirty="0">
              <a:solidFill>
                <a:srgbClr val="D1D5DB"/>
              </a:solidFill>
              <a:effectLst/>
              <a:latin typeface="Söhne"/>
            </a:endParaRPr>
          </a:p>
          <a:p>
            <a:pPr algn="l"/>
            <a:endParaRPr lang="tr-TR" sz="1200" dirty="0">
              <a:solidFill>
                <a:srgbClr val="D1D5DB"/>
              </a:solidFill>
              <a:latin typeface="Söhne"/>
            </a:endParaRPr>
          </a:p>
          <a:p>
            <a:pPr algn="l"/>
            <a:r>
              <a:rPr lang="en-US" sz="1200" b="0" i="0" dirty="0">
                <a:solidFill>
                  <a:srgbClr val="D1D5DB"/>
                </a:solidFill>
                <a:effectLst/>
                <a:latin typeface="Söhne"/>
              </a:rPr>
              <a:t>In the quest for Martian colonization, we explore the remnants and discoveries of past expedition missions by visiting old colony areas</a:t>
            </a:r>
            <a:r>
              <a:rPr lang="tr-TR" sz="1200" b="0" i="0" dirty="0">
                <a:solidFill>
                  <a:srgbClr val="D1D5DB"/>
                </a:solidFill>
                <a:effectLst/>
                <a:latin typeface="Söhne"/>
              </a:rPr>
              <a:t>.</a:t>
            </a:r>
            <a:endParaRPr lang="tr-TR" sz="1200" dirty="0">
              <a:solidFill>
                <a:srgbClr val="D1D5DB"/>
              </a:solidFill>
              <a:latin typeface="Söhne"/>
            </a:endParaRPr>
          </a:p>
          <a:p>
            <a:pPr algn="l"/>
            <a:endParaRPr lang="tr-TR" sz="1200" b="0" i="0" dirty="0">
              <a:solidFill>
                <a:srgbClr val="D1D5DB"/>
              </a:solidFill>
              <a:effectLst/>
              <a:latin typeface="Söhne"/>
            </a:endParaRPr>
          </a:p>
          <a:p>
            <a:pPr algn="l"/>
            <a:r>
              <a:rPr lang="en-US" sz="1200" b="0" i="0" dirty="0">
                <a:solidFill>
                  <a:srgbClr val="D1D5DB"/>
                </a:solidFill>
                <a:effectLst/>
                <a:latin typeface="Söhne"/>
              </a:rPr>
              <a:t>Various resources, such as minerals, can be gathered from these locations.</a:t>
            </a:r>
            <a:br>
              <a:rPr lang="tr-TR" sz="1200" b="0" i="0" dirty="0">
                <a:solidFill>
                  <a:srgbClr val="D1D5DB"/>
                </a:solidFill>
                <a:effectLst/>
                <a:latin typeface="Söhne"/>
              </a:rPr>
            </a:br>
            <a:endParaRPr lang="en-US" sz="1200" b="0" i="0" dirty="0">
              <a:solidFill>
                <a:srgbClr val="D1D5DB"/>
              </a:solidFill>
              <a:effectLst/>
              <a:latin typeface="Söhne"/>
            </a:endParaRPr>
          </a:p>
          <a:p>
            <a:pPr algn="l"/>
            <a:r>
              <a:rPr lang="en-US" sz="1200" b="0" i="0" dirty="0">
                <a:solidFill>
                  <a:srgbClr val="D1D5DB"/>
                </a:solidFill>
                <a:effectLst/>
                <a:latin typeface="Söhne"/>
              </a:rPr>
              <a:t>In this </a:t>
            </a:r>
            <a:r>
              <a:rPr lang="tr-TR" sz="1200" b="0" i="0" dirty="0">
                <a:solidFill>
                  <a:srgbClr val="D1D5DB"/>
                </a:solidFill>
                <a:effectLst/>
                <a:latin typeface="Söhne"/>
              </a:rPr>
              <a:t>image</a:t>
            </a:r>
            <a:r>
              <a:rPr lang="en-US" sz="1200" b="0" i="0" dirty="0">
                <a:solidFill>
                  <a:srgbClr val="D1D5DB"/>
                </a:solidFill>
                <a:effectLst/>
                <a:latin typeface="Söhne"/>
              </a:rPr>
              <a:t>, we are delving into the underground resources of Mars and visiting old colonization zones.</a:t>
            </a:r>
          </a:p>
          <a:p>
            <a:pPr algn="l"/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2466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7DAD587-2405-79A5-40BA-2A8DF268707D}"/>
              </a:ext>
            </a:extLst>
          </p:cNvPr>
          <p:cNvSpPr txBox="1"/>
          <p:nvPr/>
        </p:nvSpPr>
        <p:spPr>
          <a:xfrm>
            <a:off x="8728646" y="5960298"/>
            <a:ext cx="2290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b="1">
                <a:solidFill>
                  <a:schemeClr val="bg1"/>
                </a:solidFill>
                <a:latin typeface="HelveticaCondensed" panose="020BE200000000000000" pitchFamily="34" charset="0"/>
              </a:rPr>
              <a:t>Open World Mars Map</a:t>
            </a:r>
            <a:endParaRPr lang="en-US" b="1" dirty="0">
              <a:solidFill>
                <a:schemeClr val="bg1"/>
              </a:solidFill>
              <a:latin typeface="HelveticaCondensed" panose="020BE200000000000000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B80938C-EFCA-2D7F-86A8-F9A308ECE6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4823" y="6366206"/>
            <a:ext cx="3083694" cy="220143"/>
          </a:xfrm>
          <a:prstGeom prst="rect">
            <a:avLst/>
          </a:prstGeom>
        </p:spPr>
      </p:pic>
      <p:pic>
        <p:nvPicPr>
          <p:cNvPr id="10" name="Picture 9" descr="A screenshot of a video game&#10;&#10;Description automatically generated">
            <a:extLst>
              <a:ext uri="{FF2B5EF4-FFF2-40B4-BE49-F238E27FC236}">
                <a16:creationId xmlns:a16="http://schemas.microsoft.com/office/drawing/2014/main" id="{C69592A1-7398-1686-DE54-D89AF1C169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D497A25-BA2C-505B-C91D-822AE7E6B2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7223" y="6518606"/>
            <a:ext cx="3083694" cy="22014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2F5817E-71F6-F74A-2A9E-14D8991DA8D9}"/>
              </a:ext>
            </a:extLst>
          </p:cNvPr>
          <p:cNvSpPr txBox="1"/>
          <p:nvPr/>
        </p:nvSpPr>
        <p:spPr>
          <a:xfrm>
            <a:off x="8903227" y="6096124"/>
            <a:ext cx="1704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b="1" dirty="0">
                <a:solidFill>
                  <a:schemeClr val="bg1"/>
                </a:solidFill>
                <a:latin typeface="HelveticaCondensed" panose="020BE200000000000000" pitchFamily="34" charset="0"/>
              </a:rPr>
              <a:t>Ingame Footage</a:t>
            </a:r>
            <a:endParaRPr lang="en-US" b="1" dirty="0">
              <a:solidFill>
                <a:schemeClr val="bg1"/>
              </a:solidFill>
              <a:latin typeface="HelveticaCondensed" panose="020BE200000000000000" pitchFamily="34" charset="0"/>
            </a:endParaRPr>
          </a:p>
        </p:txBody>
      </p:sp>
      <p:pic>
        <p:nvPicPr>
          <p:cNvPr id="3" name="Picture 2" descr="A dark room with hexagons">
            <a:extLst>
              <a:ext uri="{FF2B5EF4-FFF2-40B4-BE49-F238E27FC236}">
                <a16:creationId xmlns:a16="http://schemas.microsoft.com/office/drawing/2014/main" id="{E13BD3C2-96BA-F13C-1477-A034C7A75D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0D42D4B-DD92-D835-8D92-3271EF4060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7451" y="6435930"/>
            <a:ext cx="3083694" cy="22014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FC490A7-0E77-D76D-171B-B6006251B886}"/>
              </a:ext>
            </a:extLst>
          </p:cNvPr>
          <p:cNvSpPr txBox="1"/>
          <p:nvPr/>
        </p:nvSpPr>
        <p:spPr>
          <a:xfrm>
            <a:off x="8748951" y="6022074"/>
            <a:ext cx="1704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b="1" dirty="0">
                <a:solidFill>
                  <a:schemeClr val="bg1"/>
                </a:solidFill>
                <a:latin typeface="HelveticaCondensed" panose="020BE200000000000000" pitchFamily="34" charset="0"/>
              </a:rPr>
              <a:t>Ingame Footage</a:t>
            </a:r>
            <a:endParaRPr lang="en-US" b="1" dirty="0">
              <a:solidFill>
                <a:schemeClr val="bg1"/>
              </a:solidFill>
              <a:latin typeface="HelveticaCondensed" panose="020BE2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9570580-D8F2-9546-6C16-97A6F8B7243B}"/>
              </a:ext>
            </a:extLst>
          </p:cNvPr>
          <p:cNvSpPr txBox="1"/>
          <p:nvPr/>
        </p:nvSpPr>
        <p:spPr>
          <a:xfrm>
            <a:off x="283483" y="3290500"/>
            <a:ext cx="380108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200" b="0" i="0" dirty="0">
                <a:solidFill>
                  <a:srgbClr val="D1D5DB"/>
                </a:solidFill>
                <a:effectLst/>
                <a:latin typeface="Söhne"/>
              </a:rPr>
              <a:t>Mars Endeavor 11's Underground Research Facility.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73950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room with a large window&#10;&#10;Description automatically generated with medium confidence">
            <a:extLst>
              <a:ext uri="{FF2B5EF4-FFF2-40B4-BE49-F238E27FC236}">
                <a16:creationId xmlns:a16="http://schemas.microsoft.com/office/drawing/2014/main" id="{D7178412-3906-65EA-31BC-C4D469783A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8644748-C4C6-9A2B-1F76-86B2A74214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7451" y="6435930"/>
            <a:ext cx="3083694" cy="22014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CBF3E6F-E320-E5C6-E374-F72A3AA42A90}"/>
              </a:ext>
            </a:extLst>
          </p:cNvPr>
          <p:cNvSpPr txBox="1"/>
          <p:nvPr/>
        </p:nvSpPr>
        <p:spPr>
          <a:xfrm>
            <a:off x="8748951" y="6022074"/>
            <a:ext cx="3018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b="1" dirty="0">
                <a:solidFill>
                  <a:schemeClr val="bg1"/>
                </a:solidFill>
                <a:latin typeface="HelveticaCondensed" panose="020BE200000000000000" pitchFamily="34" charset="0"/>
              </a:rPr>
              <a:t>Creature AI – InGame Footage</a:t>
            </a:r>
            <a:endParaRPr lang="en-US" b="1" dirty="0">
              <a:solidFill>
                <a:schemeClr val="bg1"/>
              </a:solidFill>
              <a:latin typeface="HelveticaCondensed" panose="020BE200000000000000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7E59A41-D43D-94C2-D77F-85923CA4D913}"/>
              </a:ext>
            </a:extLst>
          </p:cNvPr>
          <p:cNvSpPr txBox="1"/>
          <p:nvPr/>
        </p:nvSpPr>
        <p:spPr>
          <a:xfrm>
            <a:off x="283483" y="3149824"/>
            <a:ext cx="380108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200" b="0" i="0" dirty="0">
                <a:solidFill>
                  <a:srgbClr val="D1D5DB"/>
                </a:solidFill>
                <a:effectLst/>
                <a:latin typeface="Söhne"/>
              </a:rPr>
              <a:t>In the underground facilities and various regions, there are creature eggs and larvae. Additionally, when excessive noise is made, they explode, and the creatures emerge to begin attacking.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16" name="Picture 15" descr="A room with a light in it&#10;&#10;Description automatically generated with medium confidence">
            <a:extLst>
              <a:ext uri="{FF2B5EF4-FFF2-40B4-BE49-F238E27FC236}">
                <a16:creationId xmlns:a16="http://schemas.microsoft.com/office/drawing/2014/main" id="{F469446B-78D2-EC88-B508-DDFB7A4B6B6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2" r="1" b="1"/>
          <a:stretch/>
        </p:blipFill>
        <p:spPr>
          <a:xfrm>
            <a:off x="2612514" y="123320"/>
            <a:ext cx="4327171" cy="2470411"/>
          </a:xfrm>
          <a:custGeom>
            <a:avLst/>
            <a:gdLst/>
            <a:ahLst/>
            <a:cxnLst/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</p:spPr>
      </p:pic>
      <p:pic>
        <p:nvPicPr>
          <p:cNvPr id="17" name="Picture 16" descr="A close up of a rock&#10;&#10;Description automatically generated">
            <a:extLst>
              <a:ext uri="{FF2B5EF4-FFF2-40B4-BE49-F238E27FC236}">
                <a16:creationId xmlns:a16="http://schemas.microsoft.com/office/drawing/2014/main" id="{E21EF0B5-CB7E-FF0C-B334-9236432AA36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06"/>
          <a:stretch/>
        </p:blipFill>
        <p:spPr>
          <a:xfrm>
            <a:off x="7704820" y="4455026"/>
            <a:ext cx="4024118" cy="1492144"/>
          </a:xfrm>
          <a:custGeom>
            <a:avLst/>
            <a:gdLst/>
            <a:ahLst/>
            <a:cxnLst/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</p:spPr>
      </p:pic>
      <p:pic>
        <p:nvPicPr>
          <p:cNvPr id="18" name="Picture 17" descr="A creature with sharp teeth and sharp teeth&#10;&#10;Description automatically generated">
            <a:extLst>
              <a:ext uri="{FF2B5EF4-FFF2-40B4-BE49-F238E27FC236}">
                <a16:creationId xmlns:a16="http://schemas.microsoft.com/office/drawing/2014/main" id="{D6851EC8-BFAD-1E91-E144-5AA173F8810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63" r="11023"/>
          <a:stretch/>
        </p:blipFill>
        <p:spPr>
          <a:xfrm>
            <a:off x="357575" y="125195"/>
            <a:ext cx="3309143" cy="3024629"/>
          </a:xfrm>
          <a:custGeom>
            <a:avLst/>
            <a:gdLst/>
            <a:ahLst/>
            <a:cxnLst/>
            <a:rect l="l" t="t" r="r" b="b"/>
            <a:pathLst>
              <a:path w="7503111" h="6858000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4041567" y="6852993"/>
                </a:lnTo>
                <a:lnTo>
                  <a:pt x="7503111" y="6852993"/>
                </a:lnTo>
                <a:lnTo>
                  <a:pt x="7503111" y="6852994"/>
                </a:lnTo>
                <a:lnTo>
                  <a:pt x="1647632" y="6852994"/>
                </a:lnTo>
                <a:lnTo>
                  <a:pt x="1647632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0414194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5573</TotalTime>
  <Words>755</Words>
  <Application>Microsoft Office PowerPoint</Application>
  <PresentationFormat>Widescreen</PresentationFormat>
  <Paragraphs>77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Calibri</vt:lpstr>
      <vt:lpstr>Calibri Light</vt:lpstr>
      <vt:lpstr>HelveticaCondensed</vt:lpstr>
      <vt:lpstr>Söhne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engin yuksel</dc:creator>
  <cp:lastModifiedBy>engin yuksel</cp:lastModifiedBy>
  <cp:revision>18</cp:revision>
  <dcterms:created xsi:type="dcterms:W3CDTF">2024-01-07T12:55:10Z</dcterms:created>
  <dcterms:modified xsi:type="dcterms:W3CDTF">2024-04-20T13:27:41Z</dcterms:modified>
</cp:coreProperties>
</file>